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6" r:id="rId9"/>
    <p:sldId id="265" r:id="rId10"/>
  </p:sldIdLst>
  <p:sldSz cx="14630400" cy="8229600"/>
  <p:notesSz cx="8229600" cy="14630400"/>
  <p:embeddedFontLst>
    <p:embeddedFont>
      <p:font typeface="Gelasio" panose="020B0604020202020204" charset="0"/>
      <p:regular r:id="rId12"/>
    </p:embeddedFont>
    <p:embeddedFont>
      <p:font typeface="Gelasio Semi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6F0"/>
    <a:srgbClr val="A59575"/>
    <a:srgbClr val="DFD0BE"/>
    <a:srgbClr val="472519"/>
    <a:srgbClr val="6E473B"/>
    <a:srgbClr val="FEF5E3"/>
    <a:srgbClr val="E9D9C3"/>
    <a:srgbClr val="D3BB9F"/>
    <a:srgbClr val="D3C2AC"/>
    <a:srgbClr val="291C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71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CDB5">
            <a:alpha val="0"/>
          </a:srgb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png"/><Relationship Id="rId12" Type="http://schemas.microsoft.com/office/2007/relationships/hdphoto" Target="../media/hdphoto3.wdp"/><Relationship Id="rId17" Type="http://schemas.microsoft.com/office/2007/relationships/hdphoto" Target="../media/hdphoto5.wdp"/><Relationship Id="rId2" Type="http://schemas.openxmlformats.org/officeDocument/2006/relationships/notesSlide" Target="../notesSlides/notesSlide7.xml"/><Relationship Id="rId16"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4FEAC7-0F82-65CC-132E-7CB1F35EE2DB}"/>
              </a:ext>
            </a:extLst>
          </p:cNvPr>
          <p:cNvSpPr/>
          <p:nvPr/>
        </p:nvSpPr>
        <p:spPr>
          <a:xfrm>
            <a:off x="12835055" y="7761247"/>
            <a:ext cx="1795346" cy="379144"/>
          </a:xfrm>
          <a:prstGeom prst="rect">
            <a:avLst/>
          </a:prstGeom>
          <a:solidFill>
            <a:srgbClr val="F9F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person standing in front of a screen with a graph&#10;&#10;AI-generated content may be incorrect.">
            <a:extLst>
              <a:ext uri="{FF2B5EF4-FFF2-40B4-BE49-F238E27FC236}">
                <a16:creationId xmlns:a16="http://schemas.microsoft.com/office/drawing/2014/main" id="{945F82A1-539F-A17E-81E5-63582EB9F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370" y="-1"/>
            <a:ext cx="12612029" cy="8229599"/>
          </a:xfrm>
          <a:prstGeom prst="rect">
            <a:avLst/>
          </a:prstGeom>
        </p:spPr>
      </p:pic>
      <p:sp>
        <p:nvSpPr>
          <p:cNvPr id="2" name="Rectangle 1">
            <a:extLst>
              <a:ext uri="{FF2B5EF4-FFF2-40B4-BE49-F238E27FC236}">
                <a16:creationId xmlns:a16="http://schemas.microsoft.com/office/drawing/2014/main" id="{D9383A42-582D-9C00-8CD2-C5D6CF362225}"/>
              </a:ext>
            </a:extLst>
          </p:cNvPr>
          <p:cNvSpPr/>
          <p:nvPr/>
        </p:nvSpPr>
        <p:spPr>
          <a:xfrm>
            <a:off x="0" y="-2"/>
            <a:ext cx="7586901" cy="8229599"/>
          </a:xfrm>
          <a:prstGeom prst="rect">
            <a:avLst/>
          </a:prstGeom>
          <a:solidFill>
            <a:srgbClr val="291C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 0">
            <a:extLst>
              <a:ext uri="{FF2B5EF4-FFF2-40B4-BE49-F238E27FC236}">
                <a16:creationId xmlns:a16="http://schemas.microsoft.com/office/drawing/2014/main" id="{824EA842-E4D9-B539-590B-83848AF93738}"/>
              </a:ext>
            </a:extLst>
          </p:cNvPr>
          <p:cNvSpPr/>
          <p:nvPr/>
        </p:nvSpPr>
        <p:spPr>
          <a:xfrm>
            <a:off x="524109" y="3196595"/>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D3BB9F"/>
                </a:solidFill>
                <a:latin typeface="Gelasio Semi Bold" pitchFamily="34" charset="0"/>
                <a:ea typeface="Gelasio Semi Bold" pitchFamily="34" charset="-122"/>
                <a:cs typeface="Gelasio Semi Bold" pitchFamily="34" charset="-120"/>
              </a:rPr>
              <a:t>Customer Retention Strategy Through Offer Effectiveness Analysis</a:t>
            </a:r>
            <a:endParaRPr lang="en-US" sz="4450" b="1" dirty="0">
              <a:solidFill>
                <a:srgbClr val="D3BB9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C96F35-CB97-2247-352C-BACA8A7FB69C}"/>
              </a:ext>
            </a:extLst>
          </p:cNvPr>
          <p:cNvSpPr/>
          <p:nvPr/>
        </p:nvSpPr>
        <p:spPr>
          <a:xfrm>
            <a:off x="12832080" y="7783552"/>
            <a:ext cx="1767840" cy="345688"/>
          </a:xfrm>
          <a:prstGeom prst="rect">
            <a:avLst/>
          </a:prstGeom>
          <a:solidFill>
            <a:srgbClr val="F9F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9CDF4B5-BBAD-3A3C-9020-81BDF75CE577}"/>
              </a:ext>
            </a:extLst>
          </p:cNvPr>
          <p:cNvSpPr/>
          <p:nvPr/>
        </p:nvSpPr>
        <p:spPr>
          <a:xfrm>
            <a:off x="0" y="0"/>
            <a:ext cx="9144000" cy="8229600"/>
          </a:xfrm>
          <a:prstGeom prst="rect">
            <a:avLst/>
          </a:prstGeom>
          <a:solidFill>
            <a:srgbClr val="F7EF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CFBCA0"/>
              </a:solidFill>
            </a:endParaRPr>
          </a:p>
        </p:txBody>
      </p:sp>
      <p:sp>
        <p:nvSpPr>
          <p:cNvPr id="10" name="Rectangle 9">
            <a:extLst>
              <a:ext uri="{FF2B5EF4-FFF2-40B4-BE49-F238E27FC236}">
                <a16:creationId xmlns:a16="http://schemas.microsoft.com/office/drawing/2014/main" id="{62DD72E6-591D-AB7C-FA17-EBDB562E8B4D}"/>
              </a:ext>
            </a:extLst>
          </p:cNvPr>
          <p:cNvSpPr/>
          <p:nvPr/>
        </p:nvSpPr>
        <p:spPr>
          <a:xfrm>
            <a:off x="30480" y="0"/>
            <a:ext cx="14599920" cy="8229600"/>
          </a:xfrm>
          <a:prstGeom prst="rect">
            <a:avLst/>
          </a:prstGeom>
          <a:solidFill>
            <a:srgbClr val="291C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 0"/>
          <p:cNvSpPr/>
          <p:nvPr/>
        </p:nvSpPr>
        <p:spPr>
          <a:xfrm>
            <a:off x="6763257" y="792219"/>
            <a:ext cx="7614879" cy="1417558"/>
          </a:xfrm>
          <a:prstGeom prst="rect">
            <a:avLst/>
          </a:prstGeom>
          <a:noFill/>
          <a:ln/>
        </p:spPr>
        <p:txBody>
          <a:bodyPr wrap="square" lIns="0" tIns="0" rIns="0" bIns="0" rtlCol="0" anchor="t"/>
          <a:lstStyle/>
          <a:p>
            <a:pPr marL="0" indent="0" algn="ctr">
              <a:lnSpc>
                <a:spcPts val="5550"/>
              </a:lnSpc>
              <a:buNone/>
            </a:pPr>
            <a:r>
              <a:rPr lang="en-US" sz="4450" b="1" dirty="0">
                <a:solidFill>
                  <a:srgbClr val="E9D9C3"/>
                </a:solidFill>
                <a:latin typeface="Gelasio Semi Bold" pitchFamily="34" charset="0"/>
                <a:ea typeface="Gelasio Semi Bold" pitchFamily="34" charset="-122"/>
                <a:cs typeface="Gelasio Semi Bold" pitchFamily="34" charset="-120"/>
              </a:rPr>
              <a:t>Understanding Customer Retention</a:t>
            </a:r>
            <a:endParaRPr lang="en-US" sz="4450" b="1" dirty="0">
              <a:solidFill>
                <a:srgbClr val="E9D9C3"/>
              </a:solidFill>
            </a:endParaRPr>
          </a:p>
        </p:txBody>
      </p:sp>
      <p:sp>
        <p:nvSpPr>
          <p:cNvPr id="4" name="Text 1"/>
          <p:cNvSpPr/>
          <p:nvPr/>
        </p:nvSpPr>
        <p:spPr>
          <a:xfrm>
            <a:off x="6607823" y="2912786"/>
            <a:ext cx="7585591" cy="4034424"/>
          </a:xfrm>
          <a:prstGeom prst="rect">
            <a:avLst/>
          </a:prstGeom>
          <a:noFill/>
          <a:ln/>
        </p:spPr>
        <p:txBody>
          <a:bodyPr wrap="square" lIns="0" tIns="0" rIns="0" bIns="0" rtlCol="0" anchor="t"/>
          <a:lstStyle/>
          <a:p>
            <a:pPr algn="ctr">
              <a:lnSpc>
                <a:spcPts val="2850"/>
              </a:lnSpc>
            </a:pPr>
            <a:r>
              <a:rPr lang="en-US" sz="2000" dirty="0">
                <a:solidFill>
                  <a:srgbClr val="E9D9C3"/>
                </a:solidFill>
                <a:latin typeface="Gelasio" pitchFamily="34" charset="0"/>
                <a:ea typeface="Gelasio" pitchFamily="34" charset="-122"/>
                <a:cs typeface="Gelasio" pitchFamily="34" charset="-120"/>
              </a:rPr>
              <a:t>Customer retention refers to a company’s ability to keep existing customers engaged, satisfied, and returning over time. It focuses on repeat purchase </a:t>
            </a:r>
            <a:r>
              <a:rPr lang="en-US" sz="2000" dirty="0" err="1">
                <a:solidFill>
                  <a:srgbClr val="E9D9C3"/>
                </a:solidFill>
                <a:latin typeface="Gelasio" pitchFamily="34" charset="0"/>
                <a:ea typeface="Gelasio" pitchFamily="34" charset="-122"/>
                <a:cs typeface="Gelasio" pitchFamily="34" charset="-120"/>
              </a:rPr>
              <a:t>behaviour</a:t>
            </a:r>
            <a:r>
              <a:rPr lang="en-US" sz="2000" dirty="0">
                <a:solidFill>
                  <a:srgbClr val="E9D9C3"/>
                </a:solidFill>
                <a:latin typeface="Gelasio" pitchFamily="34" charset="0"/>
                <a:ea typeface="Gelasio" pitchFamily="34" charset="-122"/>
                <a:cs typeface="Gelasio" pitchFamily="34" charset="-120"/>
              </a:rPr>
              <a:t>, loyalty levels, and the customer’s long-term relationship with the brand. High retention indicates that customers consistently find value in the product or service. Retaining customers is strategically important because it costs far less than acquiring new ones. Strong retention also improves profitability, as loyal customers tend to spend more and stay longer with the business. Companies that understand retention can design better experiences, reduce churn, and build a stable, predictable revenue base.</a:t>
            </a:r>
            <a:endParaRPr lang="en-US" sz="2000" dirty="0">
              <a:solidFill>
                <a:srgbClr val="E9D9C3"/>
              </a:solidFill>
            </a:endParaRPr>
          </a:p>
        </p:txBody>
      </p:sp>
      <p:pic>
        <p:nvPicPr>
          <p:cNvPr id="12" name="Picture 11">
            <a:extLst>
              <a:ext uri="{FF2B5EF4-FFF2-40B4-BE49-F238E27FC236}">
                <a16:creationId xmlns:a16="http://schemas.microsoft.com/office/drawing/2014/main" id="{974DA75F-7214-DE1E-BFE9-8F394C2FAE24}"/>
              </a:ext>
            </a:extLst>
          </p:cNvPr>
          <p:cNvPicPr>
            <a:picLocks noChangeAspect="1"/>
          </p:cNvPicPr>
          <p:nvPr/>
        </p:nvPicPr>
        <p:blipFill>
          <a:blip r:embed="rId3"/>
          <a:stretch>
            <a:fillRect/>
          </a:stretch>
        </p:blipFill>
        <p:spPr>
          <a:xfrm>
            <a:off x="0" y="0"/>
            <a:ext cx="6111123" cy="82296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CFBCA0">
            <a:alpha val="0"/>
          </a:srgb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C7DF90-6A41-93F3-0F6F-9C05BABF5393}"/>
              </a:ext>
            </a:extLst>
          </p:cNvPr>
          <p:cNvSpPr/>
          <p:nvPr/>
        </p:nvSpPr>
        <p:spPr>
          <a:xfrm>
            <a:off x="0" y="1"/>
            <a:ext cx="14630400" cy="8229600"/>
          </a:xfrm>
          <a:prstGeom prst="rect">
            <a:avLst/>
          </a:prstGeom>
          <a:solidFill>
            <a:srgbClr val="291C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7315200" y="1812368"/>
            <a:ext cx="4606989" cy="708779"/>
          </a:xfrm>
          <a:prstGeom prst="rect">
            <a:avLst/>
          </a:prstGeom>
          <a:noFill/>
          <a:ln/>
        </p:spPr>
        <p:txBody>
          <a:bodyPr wrap="none" lIns="0" tIns="0" rIns="0" bIns="0" rtlCol="0" anchor="t"/>
          <a:lstStyle/>
          <a:p>
            <a:pPr marL="0" indent="0" algn="l">
              <a:lnSpc>
                <a:spcPts val="5550"/>
              </a:lnSpc>
              <a:buNone/>
            </a:pPr>
            <a:r>
              <a:rPr lang="en-US" sz="4450" dirty="0">
                <a:ln w="0"/>
                <a:solidFill>
                  <a:srgbClr val="DFD0BE"/>
                </a:solidFill>
                <a:effectLst>
                  <a:reflection blurRad="6350" stA="53000" endA="300" endPos="35500" dir="5400000" sy="-90000" algn="bl" rotWithShape="0"/>
                </a:effectLst>
                <a:latin typeface="Gelasio Semi Bold" pitchFamily="34" charset="0"/>
                <a:ea typeface="Gelasio Semi Bold" pitchFamily="34" charset="-122"/>
                <a:cs typeface="Gelasio Semi Bold" pitchFamily="34" charset="-120"/>
              </a:rPr>
              <a:t>Project Abstract</a:t>
            </a:r>
            <a:endParaRPr lang="en-US" sz="4450" dirty="0">
              <a:ln w="0"/>
              <a:solidFill>
                <a:srgbClr val="DFD0BE"/>
              </a:solidFill>
              <a:effectLst>
                <a:reflection blurRad="6350" stA="53000" endA="300" endPos="35500" dir="5400000" sy="-90000" algn="bl" rotWithShape="0"/>
              </a:effectLst>
            </a:endParaRPr>
          </a:p>
        </p:txBody>
      </p:sp>
      <p:sp>
        <p:nvSpPr>
          <p:cNvPr id="6" name="Text 3"/>
          <p:cNvSpPr/>
          <p:nvPr/>
        </p:nvSpPr>
        <p:spPr>
          <a:xfrm>
            <a:off x="5960963" y="3412273"/>
            <a:ext cx="7211028" cy="3276514"/>
          </a:xfrm>
          <a:prstGeom prst="rect">
            <a:avLst/>
          </a:prstGeom>
          <a:noFill/>
          <a:ln/>
        </p:spPr>
        <p:txBody>
          <a:bodyPr wrap="square" lIns="0" tIns="0" rIns="0" bIns="0" rtlCol="0" anchor="t"/>
          <a:lstStyle/>
          <a:p>
            <a:pPr algn="ctr">
              <a:lnSpc>
                <a:spcPts val="2850"/>
              </a:lnSpc>
            </a:pPr>
            <a:r>
              <a:rPr lang="en-US" sz="2000" dirty="0">
                <a:solidFill>
                  <a:srgbClr val="F7EFE5"/>
                </a:solidFill>
                <a:latin typeface="Gelasio" pitchFamily="34" charset="0"/>
                <a:ea typeface="Gelasio" pitchFamily="34" charset="-122"/>
                <a:cs typeface="Gelasio" pitchFamily="34" charset="-120"/>
              </a:rPr>
              <a:t>This project analyses how different promotional offers influence customer </a:t>
            </a:r>
            <a:r>
              <a:rPr lang="en-US" sz="2000" dirty="0" err="1">
                <a:solidFill>
                  <a:srgbClr val="F7EFE5"/>
                </a:solidFill>
                <a:latin typeface="Gelasio" pitchFamily="34" charset="0"/>
                <a:ea typeface="Gelasio" pitchFamily="34" charset="-122"/>
                <a:cs typeface="Gelasio" pitchFamily="34" charset="-120"/>
              </a:rPr>
              <a:t>behaviour</a:t>
            </a:r>
            <a:r>
              <a:rPr lang="en-US" sz="2000" dirty="0">
                <a:solidFill>
                  <a:srgbClr val="F7EFE5"/>
                </a:solidFill>
                <a:latin typeface="Gelasio" pitchFamily="34" charset="0"/>
                <a:ea typeface="Gelasio" pitchFamily="34" charset="-122"/>
                <a:cs typeface="Gelasio" pitchFamily="34" charset="-120"/>
              </a:rPr>
              <a:t>, focusing on acceptance, redemption, and repeat purchase patterns. The dashboard evaluates offer types, communication channels, and before–after purchase </a:t>
            </a:r>
            <a:r>
              <a:rPr lang="en-US" sz="2000" dirty="0" err="1">
                <a:solidFill>
                  <a:srgbClr val="F7EFE5"/>
                </a:solidFill>
                <a:latin typeface="Gelasio" pitchFamily="34" charset="0"/>
                <a:ea typeface="Gelasio" pitchFamily="34" charset="-122"/>
                <a:cs typeface="Gelasio" pitchFamily="34" charset="-120"/>
              </a:rPr>
              <a:t>behaviour</a:t>
            </a:r>
            <a:r>
              <a:rPr lang="en-US" sz="2000" dirty="0">
                <a:solidFill>
                  <a:srgbClr val="F7EFE5"/>
                </a:solidFill>
                <a:latin typeface="Gelasio" pitchFamily="34" charset="0"/>
                <a:ea typeface="Gelasio" pitchFamily="34" charset="-122"/>
                <a:cs typeface="Gelasio" pitchFamily="34" charset="-120"/>
              </a:rPr>
              <a:t> to identify the drivers of higher retention. The insights highlight which strategies work effectively and where improvements are needed to strengthen overall customer engagement and retention. Overall, the analysis provides a data-driven foundation for refining offer design and improving retention outcomes.</a:t>
            </a:r>
            <a:endParaRPr lang="en-US" sz="2000" dirty="0">
              <a:solidFill>
                <a:srgbClr val="F7EFE5"/>
              </a:solidFill>
            </a:endParaRPr>
          </a:p>
        </p:txBody>
      </p:sp>
      <p:pic>
        <p:nvPicPr>
          <p:cNvPr id="9" name="Image 0" descr="preencoded.png">
            <a:extLst>
              <a:ext uri="{FF2B5EF4-FFF2-40B4-BE49-F238E27FC236}">
                <a16:creationId xmlns:a16="http://schemas.microsoft.com/office/drawing/2014/main" id="{7686405F-8B55-420E-5B4C-79CF419E0BD5}"/>
              </a:ext>
            </a:extLst>
          </p:cNvPr>
          <p:cNvPicPr>
            <a:picLocks noChangeAspect="1"/>
          </p:cNvPicPr>
          <p:nvPr/>
        </p:nvPicPr>
        <p:blipFill>
          <a:blip r:embed="rId3">
            <a:duotone>
              <a:prstClr val="black"/>
              <a:srgbClr val="E0CDB1">
                <a:tint val="45000"/>
                <a:satMod val="400000"/>
              </a:srgbClr>
            </a:duotone>
            <a:extLst>
              <a:ext uri="{BEBA8EAE-BF5A-486C-A8C5-ECC9F3942E4B}">
                <a14:imgProps xmlns:a14="http://schemas.microsoft.com/office/drawing/2010/main">
                  <a14:imgLayer r:embed="rId4">
                    <a14:imgEffect>
                      <a14:backgroundRemoval t="9906" b="98362" l="3042" r="89938">
                        <a14:foregroundMark x1="36817" y1="45320" x2="52262" y2="45086"/>
                        <a14:foregroundMark x1="52262" y1="45086" x2="39236" y2="43526"/>
                        <a14:foregroundMark x1="39236" y1="43526" x2="42818" y2="70430"/>
                        <a14:foregroundMark x1="45997" y1="71281" x2="46490" y2="70905"/>
                        <a14:foregroundMark x1="37129" y1="63105" x2="56474" y2="53978"/>
                        <a14:foregroundMark x1="56474" y1="53978" x2="24181" y2="40640"/>
                        <a14:foregroundMark x1="24181" y1="40640" x2="35725" y2="68331"/>
                        <a14:foregroundMark x1="35725" y1="68331" x2="42902" y2="49064"/>
                        <a14:foregroundMark x1="42902" y1="49064" x2="41966" y2="33151"/>
                        <a14:foregroundMark x1="41966" y1="33151" x2="30577" y2="44696"/>
                        <a14:foregroundMark x1="28393" y1="38456" x2="41966" y2="31669"/>
                        <a14:foregroundMark x1="59099" y1="41962" x2="62871" y2="44228"/>
                        <a14:foregroundMark x1="41966" y1="31669" x2="57937" y2="41264"/>
                        <a14:foregroundMark x1="62871" y1="44228" x2="42902" y2="47894"/>
                        <a14:foregroundMark x1="42902" y1="47894" x2="56786" y2="45008"/>
                        <a14:foregroundMark x1="56786" y1="45008" x2="65679" y2="57566"/>
                        <a14:foregroundMark x1="65679" y1="57566" x2="64353" y2="39860"/>
                        <a14:foregroundMark x1="64353" y1="39860" x2="53900" y2="31045"/>
                        <a14:foregroundMark x1="53900" y1="31045" x2="68097" y2="32917"/>
                        <a14:foregroundMark x1="68097" y1="32917" x2="70983" y2="47348"/>
                        <a14:foregroundMark x1="70983" y1="47348" x2="60842" y2="60296"/>
                        <a14:foregroundMark x1="22153" y1="76521" x2="3120" y2="94306"/>
                        <a14:foregroundMark x1="312" y1="98050" x2="11778" y2="97582"/>
                        <a14:foregroundMark x1="11778" y1="97582" x2="14353" y2="98362"/>
                        <a14:foregroundMark x1="57800" y1="35647" x2="57722" y2="44150"/>
                        <a14:backgroundMark x1="43994" y1="72465" x2="43994" y2="72465"/>
                        <a14:backgroundMark x1="43682" y1="73089" x2="43682" y2="73089"/>
                        <a14:backgroundMark x1="43682" y1="73089" x2="43682" y2="73089"/>
                        <a14:backgroundMark x1="42512" y1="71841" x2="42512" y2="72933"/>
                        <a14:backgroundMark x1="42512" y1="72933" x2="42512" y2="72933"/>
                        <a14:backgroundMark x1="42512" y1="72933" x2="42434" y2="74025"/>
                        <a14:backgroundMark x1="41888" y1="71607" x2="48050" y2="73557"/>
                        <a14:backgroundMark x1="74259" y1="16849" x2="74623" y2="17395"/>
                        <a14:backgroundMark x1="73791" y1="16693" x2="73791" y2="16693"/>
                        <a14:backgroundMark x1="74103" y1="16927" x2="74103" y2="16927"/>
                        <a14:backgroundMark x1="74025" y1="16927" x2="74025" y2="16537"/>
                        <a14:backgroundMark x1="73869" y1="16381" x2="73947" y2="17161"/>
                        <a14:backgroundMark x1="72677" y1="16615" x2="72855" y2="17551"/>
                        <a14:backgroundMark x1="72543" y1="15913" x2="72677" y2="16615"/>
                        <a14:backgroundMark x1="75159" y1="19224" x2="84555" y2="25273"/>
                        <a14:backgroundMark x1="66381" y1="13573" x2="73590" y2="18214"/>
                        <a14:backgroundMark x1="72836" y1="19963" x2="73557" y2="20983"/>
                        <a14:backgroundMark x1="71793" y1="18487" x2="72499" y2="19486"/>
                        <a14:backgroundMark x1="70359" y1="16459" x2="71793" y2="18487"/>
                        <a14:backgroundMark x1="65757" y1="8736" x2="80109" y2="21997"/>
                        <a14:backgroundMark x1="80109" y1="21997" x2="73167" y2="14197"/>
                        <a14:backgroundMark x1="73167" y1="14197" x2="74727" y2="15445"/>
                        <a14:backgroundMark x1="72933" y1="17941" x2="76053" y2="18331"/>
                      </a14:backgroundRemoval>
                    </a14:imgEffect>
                  </a14:imgLayer>
                </a14:imgProps>
              </a:ext>
            </a:extLst>
          </a:blip>
          <a:stretch>
            <a:fillRect/>
          </a:stretch>
        </p:blipFill>
        <p:spPr>
          <a:xfrm>
            <a:off x="1" y="2835797"/>
            <a:ext cx="5596076" cy="53938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025202-972E-A24B-BFF5-BBCFA0D4E083}"/>
              </a:ext>
            </a:extLst>
          </p:cNvPr>
          <p:cNvSpPr/>
          <p:nvPr/>
        </p:nvSpPr>
        <p:spPr>
          <a:xfrm>
            <a:off x="0" y="1"/>
            <a:ext cx="14630400" cy="8229600"/>
          </a:xfrm>
          <a:prstGeom prst="rect">
            <a:avLst/>
          </a:prstGeom>
          <a:solidFill>
            <a:srgbClr val="F7EF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D7B42BB-9FF9-454D-72CD-7210B0424ECF}"/>
              </a:ext>
            </a:extLst>
          </p:cNvPr>
          <p:cNvSpPr/>
          <p:nvPr/>
        </p:nvSpPr>
        <p:spPr>
          <a:xfrm>
            <a:off x="0" y="1"/>
            <a:ext cx="14782799" cy="8229599"/>
          </a:xfrm>
          <a:prstGeom prst="rect">
            <a:avLst/>
          </a:prstGeom>
          <a:solidFill>
            <a:srgbClr val="291C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4479905" y="35766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9D9C3"/>
                </a:solidFill>
                <a:latin typeface="Gelasio Semi Bold" pitchFamily="34" charset="0"/>
                <a:ea typeface="Gelasio Semi Bold" pitchFamily="34" charset="-122"/>
                <a:cs typeface="Gelasio Semi Bold" pitchFamily="34" charset="-120"/>
              </a:rPr>
              <a:t> Scope of the Study</a:t>
            </a:r>
            <a:endParaRPr lang="en-US" sz="4450" dirty="0">
              <a:solidFill>
                <a:srgbClr val="E9D9C3"/>
              </a:solidFill>
            </a:endParaRPr>
          </a:p>
        </p:txBody>
      </p:sp>
      <p:grpSp>
        <p:nvGrpSpPr>
          <p:cNvPr id="4" name="Group 3">
            <a:extLst>
              <a:ext uri="{FF2B5EF4-FFF2-40B4-BE49-F238E27FC236}">
                <a16:creationId xmlns:a16="http://schemas.microsoft.com/office/drawing/2014/main" id="{43FB6990-6197-5F85-3F12-98BDC848C624}"/>
              </a:ext>
            </a:extLst>
          </p:cNvPr>
          <p:cNvGrpSpPr/>
          <p:nvPr/>
        </p:nvGrpSpPr>
        <p:grpSpPr>
          <a:xfrm>
            <a:off x="3985928" y="2753348"/>
            <a:ext cx="6565821" cy="1053822"/>
            <a:chOff x="3985928" y="2753348"/>
            <a:chExt cx="6565821" cy="1053822"/>
          </a:xfrm>
        </p:grpSpPr>
        <p:sp>
          <p:nvSpPr>
            <p:cNvPr id="26" name="Shape 19">
              <a:extLst>
                <a:ext uri="{FF2B5EF4-FFF2-40B4-BE49-F238E27FC236}">
                  <a16:creationId xmlns:a16="http://schemas.microsoft.com/office/drawing/2014/main" id="{9F3EB106-E20F-7DD6-6F4C-70129DADCA56}"/>
                </a:ext>
              </a:extLst>
            </p:cNvPr>
            <p:cNvSpPr/>
            <p:nvPr/>
          </p:nvSpPr>
          <p:spPr>
            <a:xfrm>
              <a:off x="4008788" y="2753348"/>
              <a:ext cx="6542961" cy="1053822"/>
            </a:xfrm>
            <a:prstGeom prst="roundRect">
              <a:avLst>
                <a:gd name="adj" fmla="val 10412"/>
              </a:avLst>
            </a:prstGeom>
            <a:solidFill>
              <a:srgbClr val="D3C2AC"/>
            </a:solidFill>
            <a:ln w="22860">
              <a:solidFill>
                <a:srgbClr val="D4CEC3"/>
              </a:solidFill>
              <a:prstDash val="solid"/>
            </a:ln>
          </p:spPr>
        </p:sp>
        <p:sp>
          <p:nvSpPr>
            <p:cNvPr id="27" name="Shape 20">
              <a:extLst>
                <a:ext uri="{FF2B5EF4-FFF2-40B4-BE49-F238E27FC236}">
                  <a16:creationId xmlns:a16="http://schemas.microsoft.com/office/drawing/2014/main" id="{59CF8425-F3D8-8C89-96D7-FB5C4FB7F09E}"/>
                </a:ext>
              </a:extLst>
            </p:cNvPr>
            <p:cNvSpPr/>
            <p:nvPr/>
          </p:nvSpPr>
          <p:spPr>
            <a:xfrm>
              <a:off x="3985928" y="2753348"/>
              <a:ext cx="91440" cy="1053822"/>
            </a:xfrm>
            <a:prstGeom prst="roundRect">
              <a:avLst>
                <a:gd name="adj" fmla="val 26845"/>
              </a:avLst>
            </a:prstGeom>
            <a:solidFill>
              <a:srgbClr val="6E473B"/>
            </a:solidFill>
            <a:ln/>
          </p:spPr>
        </p:sp>
        <p:sp>
          <p:nvSpPr>
            <p:cNvPr id="28" name="Text 21">
              <a:extLst>
                <a:ext uri="{FF2B5EF4-FFF2-40B4-BE49-F238E27FC236}">
                  <a16:creationId xmlns:a16="http://schemas.microsoft.com/office/drawing/2014/main" id="{5B5228B4-CB88-2858-9079-BF3319E7D54A}"/>
                </a:ext>
              </a:extLst>
            </p:cNvPr>
            <p:cNvSpPr/>
            <p:nvPr/>
          </p:nvSpPr>
          <p:spPr>
            <a:xfrm>
              <a:off x="4607789" y="3005584"/>
              <a:ext cx="5439460" cy="558739"/>
            </a:xfrm>
            <a:prstGeom prst="rect">
              <a:avLst/>
            </a:prstGeom>
            <a:noFill/>
            <a:ln/>
          </p:spPr>
          <p:txBody>
            <a:bodyPr wrap="none" lIns="0" tIns="0" rIns="0" bIns="0" rtlCol="0" anchor="t"/>
            <a:lstStyle/>
            <a:p>
              <a:pPr algn="ctr">
                <a:lnSpc>
                  <a:spcPts val="2000"/>
                </a:lnSpc>
              </a:pPr>
              <a:r>
                <a:rPr lang="en-US" sz="1600" dirty="0">
                  <a:solidFill>
                    <a:srgbClr val="6E473B"/>
                  </a:solidFill>
                  <a:latin typeface="Gelasio Semi Bold" pitchFamily="34" charset="0"/>
                  <a:ea typeface="Gelasio Semi Bold" pitchFamily="34" charset="-122"/>
                  <a:cs typeface="Gelasio Semi Bold" pitchFamily="34" charset="-120"/>
                </a:rPr>
                <a:t>2. Examine customer purchase patterns by comparing </a:t>
              </a:r>
            </a:p>
            <a:p>
              <a:pPr algn="ctr">
                <a:lnSpc>
                  <a:spcPts val="2000"/>
                </a:lnSpc>
              </a:pPr>
              <a:r>
                <a:rPr lang="en-US" sz="1600" dirty="0">
                  <a:solidFill>
                    <a:srgbClr val="6E473B"/>
                  </a:solidFill>
                  <a:latin typeface="Gelasio Semi Bold" pitchFamily="34" charset="0"/>
                  <a:ea typeface="Gelasio Semi Bold" pitchFamily="34" charset="-122"/>
                  <a:cs typeface="Gelasio Semi Bold" pitchFamily="34" charset="-120"/>
                </a:rPr>
                <a:t>buying </a:t>
              </a:r>
              <a:r>
                <a:rPr lang="en-US" sz="1600" dirty="0" err="1">
                  <a:solidFill>
                    <a:srgbClr val="6E473B"/>
                  </a:solidFill>
                  <a:latin typeface="Gelasio Semi Bold" pitchFamily="34" charset="0"/>
                  <a:ea typeface="Gelasio Semi Bold" pitchFamily="34" charset="-122"/>
                  <a:cs typeface="Gelasio Semi Bold" pitchFamily="34" charset="-120"/>
                </a:rPr>
                <a:t>behaviour</a:t>
              </a:r>
              <a:r>
                <a:rPr lang="en-US" sz="1600" dirty="0">
                  <a:solidFill>
                    <a:srgbClr val="6E473B"/>
                  </a:solidFill>
                  <a:latin typeface="Gelasio Semi Bold" pitchFamily="34" charset="0"/>
                  <a:ea typeface="Gelasio Semi Bold" pitchFamily="34" charset="-122"/>
                  <a:cs typeface="Gelasio Semi Bold" pitchFamily="34" charset="-120"/>
                </a:rPr>
                <a:t> before and after the offers.</a:t>
              </a:r>
              <a:endParaRPr lang="en-US" sz="1600" dirty="0">
                <a:solidFill>
                  <a:srgbClr val="6E473B"/>
                </a:solidFill>
              </a:endParaRPr>
            </a:p>
          </p:txBody>
        </p:sp>
      </p:grpSp>
      <p:grpSp>
        <p:nvGrpSpPr>
          <p:cNvPr id="51" name="Group 50">
            <a:extLst>
              <a:ext uri="{FF2B5EF4-FFF2-40B4-BE49-F238E27FC236}">
                <a16:creationId xmlns:a16="http://schemas.microsoft.com/office/drawing/2014/main" id="{CB95ED2A-E175-F7FF-1B21-4F66F80D1714}"/>
              </a:ext>
            </a:extLst>
          </p:cNvPr>
          <p:cNvGrpSpPr/>
          <p:nvPr/>
        </p:nvGrpSpPr>
        <p:grpSpPr>
          <a:xfrm>
            <a:off x="3974496" y="5348335"/>
            <a:ext cx="6565821" cy="1053822"/>
            <a:chOff x="3985928" y="5449876"/>
            <a:chExt cx="6565821" cy="1053822"/>
          </a:xfrm>
        </p:grpSpPr>
        <p:sp>
          <p:nvSpPr>
            <p:cNvPr id="34" name="Shape 27">
              <a:extLst>
                <a:ext uri="{FF2B5EF4-FFF2-40B4-BE49-F238E27FC236}">
                  <a16:creationId xmlns:a16="http://schemas.microsoft.com/office/drawing/2014/main" id="{70C88D9C-1F81-2130-C499-8FE8755CF3A9}"/>
                </a:ext>
              </a:extLst>
            </p:cNvPr>
            <p:cNvSpPr/>
            <p:nvPr/>
          </p:nvSpPr>
          <p:spPr>
            <a:xfrm>
              <a:off x="4008788" y="5449876"/>
              <a:ext cx="6542961" cy="1053822"/>
            </a:xfrm>
            <a:prstGeom prst="roundRect">
              <a:avLst>
                <a:gd name="adj" fmla="val 10412"/>
              </a:avLst>
            </a:prstGeom>
            <a:solidFill>
              <a:srgbClr val="D3C2AC"/>
            </a:solidFill>
            <a:ln w="22860">
              <a:solidFill>
                <a:srgbClr val="D4CEC3"/>
              </a:solidFill>
              <a:prstDash val="solid"/>
            </a:ln>
          </p:spPr>
          <p:txBody>
            <a:bodyPr/>
            <a:lstStyle/>
            <a:p>
              <a:endParaRPr lang="en-IN" dirty="0">
                <a:solidFill>
                  <a:srgbClr val="6E473B"/>
                </a:solidFill>
              </a:endParaRPr>
            </a:p>
          </p:txBody>
        </p:sp>
        <p:sp>
          <p:nvSpPr>
            <p:cNvPr id="35" name="Shape 28">
              <a:extLst>
                <a:ext uri="{FF2B5EF4-FFF2-40B4-BE49-F238E27FC236}">
                  <a16:creationId xmlns:a16="http://schemas.microsoft.com/office/drawing/2014/main" id="{A5B1136A-9847-BF13-42F5-9BABF5A1B2C8}"/>
                </a:ext>
              </a:extLst>
            </p:cNvPr>
            <p:cNvSpPr/>
            <p:nvPr/>
          </p:nvSpPr>
          <p:spPr>
            <a:xfrm>
              <a:off x="3985928" y="5449876"/>
              <a:ext cx="91440" cy="1053822"/>
            </a:xfrm>
            <a:prstGeom prst="roundRect">
              <a:avLst>
                <a:gd name="adj" fmla="val 26845"/>
              </a:avLst>
            </a:prstGeom>
            <a:solidFill>
              <a:srgbClr val="6E473B"/>
            </a:solidFill>
            <a:ln/>
          </p:spPr>
          <p:txBody>
            <a:bodyPr/>
            <a:lstStyle/>
            <a:p>
              <a:endParaRPr lang="en-IN" dirty="0">
                <a:solidFill>
                  <a:srgbClr val="6E473B"/>
                </a:solidFill>
              </a:endParaRPr>
            </a:p>
          </p:txBody>
        </p:sp>
        <p:sp>
          <p:nvSpPr>
            <p:cNvPr id="36" name="Text 29">
              <a:extLst>
                <a:ext uri="{FF2B5EF4-FFF2-40B4-BE49-F238E27FC236}">
                  <a16:creationId xmlns:a16="http://schemas.microsoft.com/office/drawing/2014/main" id="{AA30636C-9DCD-E96D-0276-B3918CC7CEE9}"/>
                </a:ext>
              </a:extLst>
            </p:cNvPr>
            <p:cNvSpPr/>
            <p:nvPr/>
          </p:nvSpPr>
          <p:spPr>
            <a:xfrm>
              <a:off x="6447635" y="5715264"/>
              <a:ext cx="1646042" cy="493899"/>
            </a:xfrm>
            <a:prstGeom prst="rect">
              <a:avLst/>
            </a:prstGeom>
            <a:noFill/>
            <a:ln/>
          </p:spPr>
          <p:txBody>
            <a:bodyPr wrap="none" lIns="0" tIns="0" rIns="0" bIns="0" rtlCol="0" anchor="t"/>
            <a:lstStyle/>
            <a:p>
              <a:pPr algn="ctr">
                <a:lnSpc>
                  <a:spcPts val="2000"/>
                </a:lnSpc>
              </a:pPr>
              <a:r>
                <a:rPr lang="en-US" sz="1600" dirty="0">
                  <a:solidFill>
                    <a:srgbClr val="6E473B"/>
                  </a:solidFill>
                  <a:latin typeface="Gelasio Semi Bold" pitchFamily="34" charset="0"/>
                  <a:ea typeface="Gelasio Semi Bold" pitchFamily="34" charset="-122"/>
                  <a:cs typeface="Gelasio Semi Bold" pitchFamily="34" charset="-120"/>
                </a:rPr>
                <a:t>4. Identify revenue fluctuations and potential </a:t>
              </a:r>
            </a:p>
            <a:p>
              <a:pPr algn="ctr">
                <a:lnSpc>
                  <a:spcPts val="2000"/>
                </a:lnSpc>
              </a:pPr>
              <a:r>
                <a:rPr lang="en-US" sz="1600" dirty="0">
                  <a:solidFill>
                    <a:srgbClr val="6E473B"/>
                  </a:solidFill>
                  <a:latin typeface="Gelasio Semi Bold" pitchFamily="34" charset="0"/>
                  <a:ea typeface="Gelasio Semi Bold" pitchFamily="34" charset="-122"/>
                  <a:cs typeface="Gelasio Semi Bold" pitchFamily="34" charset="-120"/>
                </a:rPr>
                <a:t>leakage areas related to offer campaigns.</a:t>
              </a:r>
              <a:endParaRPr lang="en-US" sz="1600" dirty="0">
                <a:solidFill>
                  <a:srgbClr val="6E473B"/>
                </a:solidFill>
              </a:endParaRPr>
            </a:p>
          </p:txBody>
        </p:sp>
      </p:grpSp>
      <p:grpSp>
        <p:nvGrpSpPr>
          <p:cNvPr id="3" name="Group 2">
            <a:extLst>
              <a:ext uri="{FF2B5EF4-FFF2-40B4-BE49-F238E27FC236}">
                <a16:creationId xmlns:a16="http://schemas.microsoft.com/office/drawing/2014/main" id="{DA3BFE0E-AAED-6D27-D6B8-6894A0D2B19E}"/>
              </a:ext>
            </a:extLst>
          </p:cNvPr>
          <p:cNvGrpSpPr/>
          <p:nvPr/>
        </p:nvGrpSpPr>
        <p:grpSpPr>
          <a:xfrm>
            <a:off x="3963068" y="1364988"/>
            <a:ext cx="6746198" cy="1250619"/>
            <a:chOff x="3963068" y="1364988"/>
            <a:chExt cx="6746198" cy="1250619"/>
          </a:xfrm>
        </p:grpSpPr>
        <p:sp>
          <p:nvSpPr>
            <p:cNvPr id="20" name="Shape 15">
              <a:extLst>
                <a:ext uri="{FF2B5EF4-FFF2-40B4-BE49-F238E27FC236}">
                  <a16:creationId xmlns:a16="http://schemas.microsoft.com/office/drawing/2014/main" id="{CADD01C8-6A5F-B70F-B8DD-6F3D0BEC2D34}"/>
                </a:ext>
              </a:extLst>
            </p:cNvPr>
            <p:cNvSpPr/>
            <p:nvPr/>
          </p:nvSpPr>
          <p:spPr>
            <a:xfrm>
              <a:off x="3985928" y="1364988"/>
              <a:ext cx="6542961" cy="1208457"/>
            </a:xfrm>
            <a:prstGeom prst="roundRect">
              <a:avLst>
                <a:gd name="adj" fmla="val 10412"/>
              </a:avLst>
            </a:prstGeom>
            <a:solidFill>
              <a:srgbClr val="D3C2AC"/>
            </a:solidFill>
            <a:ln w="22860">
              <a:solidFill>
                <a:srgbClr val="D4CEC3"/>
              </a:solidFill>
              <a:prstDash val="solid"/>
            </a:ln>
          </p:spPr>
        </p:sp>
        <p:sp>
          <p:nvSpPr>
            <p:cNvPr id="23" name="Shape 16">
              <a:extLst>
                <a:ext uri="{FF2B5EF4-FFF2-40B4-BE49-F238E27FC236}">
                  <a16:creationId xmlns:a16="http://schemas.microsoft.com/office/drawing/2014/main" id="{DD26551B-D8B9-CFA7-461E-465A6C0A615F}"/>
                </a:ext>
              </a:extLst>
            </p:cNvPr>
            <p:cNvSpPr/>
            <p:nvPr/>
          </p:nvSpPr>
          <p:spPr>
            <a:xfrm>
              <a:off x="3963068" y="1364988"/>
              <a:ext cx="91440" cy="1208457"/>
            </a:xfrm>
            <a:prstGeom prst="roundRect">
              <a:avLst>
                <a:gd name="adj" fmla="val 26845"/>
              </a:avLst>
            </a:prstGeom>
            <a:solidFill>
              <a:srgbClr val="6E473B"/>
            </a:solidFill>
            <a:ln/>
          </p:spPr>
        </p:sp>
        <p:sp>
          <p:nvSpPr>
            <p:cNvPr id="24" name="Text 17">
              <a:extLst>
                <a:ext uri="{FF2B5EF4-FFF2-40B4-BE49-F238E27FC236}">
                  <a16:creationId xmlns:a16="http://schemas.microsoft.com/office/drawing/2014/main" id="{31F2A540-BBB5-79F0-61DA-61752F0F9F97}"/>
                </a:ext>
              </a:extLst>
            </p:cNvPr>
            <p:cNvSpPr/>
            <p:nvPr/>
          </p:nvSpPr>
          <p:spPr>
            <a:xfrm>
              <a:off x="4513359" y="1716116"/>
              <a:ext cx="5533890" cy="645985"/>
            </a:xfrm>
            <a:prstGeom prst="rect">
              <a:avLst/>
            </a:prstGeom>
            <a:noFill/>
            <a:ln/>
          </p:spPr>
          <p:txBody>
            <a:bodyPr wrap="none" lIns="0" tIns="0" rIns="0" bIns="0" rtlCol="0" anchor="t"/>
            <a:lstStyle/>
            <a:p>
              <a:pPr algn="ctr">
                <a:lnSpc>
                  <a:spcPts val="2000"/>
                </a:lnSpc>
              </a:pPr>
              <a:r>
                <a:rPr lang="en-US" sz="1600" dirty="0">
                  <a:solidFill>
                    <a:srgbClr val="6E473B"/>
                  </a:solidFill>
                  <a:latin typeface="Gelasio Semi Bold" pitchFamily="34" charset="0"/>
                  <a:ea typeface="Gelasio Semi Bold" pitchFamily="34" charset="-122"/>
                  <a:cs typeface="Gelasio Semi Bold" pitchFamily="34" charset="-120"/>
                </a:rPr>
                <a:t>1. </a:t>
              </a:r>
              <a:r>
                <a:rPr lang="en-US" sz="1600" dirty="0" err="1">
                  <a:solidFill>
                    <a:srgbClr val="6E473B"/>
                  </a:solidFill>
                  <a:latin typeface="Gelasio Semi Bold" pitchFamily="34" charset="0"/>
                  <a:ea typeface="Gelasio Semi Bold" pitchFamily="34" charset="-122"/>
                  <a:cs typeface="Gelasio Semi Bold" pitchFamily="34" charset="-120"/>
                </a:rPr>
                <a:t>Analyse</a:t>
              </a:r>
              <a:r>
                <a:rPr lang="en-US" sz="1600" dirty="0">
                  <a:solidFill>
                    <a:srgbClr val="6E473B"/>
                  </a:solidFill>
                  <a:latin typeface="Gelasio Semi Bold" pitchFamily="34" charset="0"/>
                  <a:ea typeface="Gelasio Semi Bold" pitchFamily="34" charset="-122"/>
                  <a:cs typeface="Gelasio Semi Bold" pitchFamily="34" charset="-120"/>
                </a:rPr>
                <a:t> the performance of different promotional </a:t>
              </a:r>
            </a:p>
            <a:p>
              <a:pPr algn="ctr">
                <a:lnSpc>
                  <a:spcPts val="2000"/>
                </a:lnSpc>
              </a:pPr>
              <a:r>
                <a:rPr lang="en-US" sz="1600" dirty="0">
                  <a:solidFill>
                    <a:srgbClr val="6E473B"/>
                  </a:solidFill>
                  <a:latin typeface="Gelasio Semi Bold" pitchFamily="34" charset="0"/>
                  <a:ea typeface="Gelasio Semi Bold" pitchFamily="34" charset="-122"/>
                  <a:cs typeface="Gelasio Semi Bold" pitchFamily="34" charset="-120"/>
                </a:rPr>
                <a:t>offers based on acceptance and redemption </a:t>
              </a:r>
              <a:r>
                <a:rPr lang="en-US" sz="1600" dirty="0" err="1">
                  <a:solidFill>
                    <a:srgbClr val="6E473B"/>
                  </a:solidFill>
                  <a:latin typeface="Gelasio Semi Bold" pitchFamily="34" charset="0"/>
                  <a:ea typeface="Gelasio Semi Bold" pitchFamily="34" charset="-122"/>
                  <a:cs typeface="Gelasio Semi Bold" pitchFamily="34" charset="-120"/>
                </a:rPr>
                <a:t>behaviour</a:t>
              </a:r>
              <a:r>
                <a:rPr lang="en-US" sz="1600" dirty="0">
                  <a:solidFill>
                    <a:srgbClr val="6E473B"/>
                  </a:solidFill>
                  <a:latin typeface="Gelasio Semi Bold" pitchFamily="34" charset="0"/>
                  <a:ea typeface="Gelasio Semi Bold" pitchFamily="34" charset="-122"/>
                  <a:cs typeface="Gelasio Semi Bold" pitchFamily="34" charset="-120"/>
                </a:rPr>
                <a:t>.</a:t>
              </a:r>
              <a:endParaRPr lang="en-US" sz="1600" dirty="0">
                <a:solidFill>
                  <a:srgbClr val="6E473B"/>
                </a:solidFill>
              </a:endParaRPr>
            </a:p>
          </p:txBody>
        </p:sp>
        <p:sp>
          <p:nvSpPr>
            <p:cNvPr id="25" name="Text 18">
              <a:extLst>
                <a:ext uri="{FF2B5EF4-FFF2-40B4-BE49-F238E27FC236}">
                  <a16:creationId xmlns:a16="http://schemas.microsoft.com/office/drawing/2014/main" id="{648B777C-8BC9-1991-DDAC-FE47CE3AB747}"/>
                </a:ext>
              </a:extLst>
            </p:cNvPr>
            <p:cNvSpPr/>
            <p:nvPr/>
          </p:nvSpPr>
          <p:spPr>
            <a:xfrm>
              <a:off x="4240960" y="2059534"/>
              <a:ext cx="6101477" cy="300100"/>
            </a:xfrm>
            <a:prstGeom prst="rect">
              <a:avLst/>
            </a:prstGeom>
            <a:noFill/>
            <a:ln/>
          </p:spPr>
          <p:txBody>
            <a:bodyPr wrap="none" lIns="0" tIns="0" rIns="0" bIns="0" rtlCol="0" anchor="t"/>
            <a:lstStyle/>
            <a:p>
              <a:pPr marL="0" indent="0" algn="l">
                <a:lnSpc>
                  <a:spcPts val="2050"/>
                </a:lnSpc>
                <a:buNone/>
              </a:pPr>
              <a:endParaRPr lang="en-US" sz="1250" dirty="0"/>
            </a:p>
          </p:txBody>
        </p:sp>
        <p:sp>
          <p:nvSpPr>
            <p:cNvPr id="43" name="Text 17">
              <a:extLst>
                <a:ext uri="{FF2B5EF4-FFF2-40B4-BE49-F238E27FC236}">
                  <a16:creationId xmlns:a16="http://schemas.microsoft.com/office/drawing/2014/main" id="{BE877D67-39D7-8DD3-F976-F1363AC222BC}"/>
                </a:ext>
              </a:extLst>
            </p:cNvPr>
            <p:cNvSpPr/>
            <p:nvPr/>
          </p:nvSpPr>
          <p:spPr>
            <a:xfrm>
              <a:off x="4607789" y="1934689"/>
              <a:ext cx="2452092" cy="255627"/>
            </a:xfrm>
            <a:prstGeom prst="rect">
              <a:avLst/>
            </a:prstGeom>
            <a:noFill/>
            <a:ln/>
          </p:spPr>
          <p:txBody>
            <a:bodyPr wrap="none" lIns="0" tIns="0" rIns="0" bIns="0" rtlCol="0" anchor="t"/>
            <a:lstStyle/>
            <a:p>
              <a:pPr marL="0" indent="0" algn="l">
                <a:lnSpc>
                  <a:spcPts val="2000"/>
                </a:lnSpc>
                <a:buNone/>
              </a:pPr>
              <a:endParaRPr lang="en-US" sz="1600" dirty="0"/>
            </a:p>
          </p:txBody>
        </p:sp>
        <p:sp>
          <p:nvSpPr>
            <p:cNvPr id="44" name="Text 18">
              <a:extLst>
                <a:ext uri="{FF2B5EF4-FFF2-40B4-BE49-F238E27FC236}">
                  <a16:creationId xmlns:a16="http://schemas.microsoft.com/office/drawing/2014/main" id="{89D65495-E03F-7800-C14A-F329A88BBD2E}"/>
                </a:ext>
              </a:extLst>
            </p:cNvPr>
            <p:cNvSpPr/>
            <p:nvPr/>
          </p:nvSpPr>
          <p:spPr>
            <a:xfrm>
              <a:off x="4607789" y="2353908"/>
              <a:ext cx="6101477" cy="261699"/>
            </a:xfrm>
            <a:prstGeom prst="rect">
              <a:avLst/>
            </a:prstGeom>
            <a:noFill/>
            <a:ln/>
          </p:spPr>
          <p:txBody>
            <a:bodyPr wrap="none" lIns="0" tIns="0" rIns="0" bIns="0" rtlCol="0" anchor="t"/>
            <a:lstStyle/>
            <a:p>
              <a:pPr marL="0" indent="0" algn="l">
                <a:lnSpc>
                  <a:spcPts val="2050"/>
                </a:lnSpc>
                <a:buNone/>
              </a:pPr>
              <a:endParaRPr lang="en-US" sz="1250" dirty="0"/>
            </a:p>
          </p:txBody>
        </p:sp>
      </p:grpSp>
      <p:grpSp>
        <p:nvGrpSpPr>
          <p:cNvPr id="50" name="Group 49">
            <a:extLst>
              <a:ext uri="{FF2B5EF4-FFF2-40B4-BE49-F238E27FC236}">
                <a16:creationId xmlns:a16="http://schemas.microsoft.com/office/drawing/2014/main" id="{A228F282-8C85-EA22-14AD-C95FE8BD1A9A}"/>
              </a:ext>
            </a:extLst>
          </p:cNvPr>
          <p:cNvGrpSpPr/>
          <p:nvPr/>
        </p:nvGrpSpPr>
        <p:grpSpPr>
          <a:xfrm>
            <a:off x="3696629" y="3946837"/>
            <a:ext cx="7393258" cy="1219793"/>
            <a:chOff x="3696629" y="3930134"/>
            <a:chExt cx="7393258" cy="1219793"/>
          </a:xfrm>
        </p:grpSpPr>
        <p:sp>
          <p:nvSpPr>
            <p:cNvPr id="30" name="Shape 23">
              <a:extLst>
                <a:ext uri="{FF2B5EF4-FFF2-40B4-BE49-F238E27FC236}">
                  <a16:creationId xmlns:a16="http://schemas.microsoft.com/office/drawing/2014/main" id="{5E0E3328-31A6-F282-40DA-ED46477682A2}"/>
                </a:ext>
              </a:extLst>
            </p:cNvPr>
            <p:cNvSpPr/>
            <p:nvPr/>
          </p:nvSpPr>
          <p:spPr>
            <a:xfrm>
              <a:off x="4008788" y="3970762"/>
              <a:ext cx="6542961" cy="1164314"/>
            </a:xfrm>
            <a:prstGeom prst="roundRect">
              <a:avLst>
                <a:gd name="adj" fmla="val 8341"/>
              </a:avLst>
            </a:prstGeom>
            <a:solidFill>
              <a:srgbClr val="D3C2AC"/>
            </a:solidFill>
            <a:ln w="22860">
              <a:solidFill>
                <a:srgbClr val="D4CEC3"/>
              </a:solidFill>
              <a:prstDash val="solid"/>
            </a:ln>
          </p:spPr>
          <p:txBody>
            <a:bodyPr/>
            <a:lstStyle/>
            <a:p>
              <a:endParaRPr lang="en-IN" dirty="0">
                <a:solidFill>
                  <a:srgbClr val="6E473B"/>
                </a:solidFill>
              </a:endParaRPr>
            </a:p>
          </p:txBody>
        </p:sp>
        <p:sp>
          <p:nvSpPr>
            <p:cNvPr id="31" name="Shape 24">
              <a:extLst>
                <a:ext uri="{FF2B5EF4-FFF2-40B4-BE49-F238E27FC236}">
                  <a16:creationId xmlns:a16="http://schemas.microsoft.com/office/drawing/2014/main" id="{37485117-C416-029E-6DEA-33D9980B3631}"/>
                </a:ext>
              </a:extLst>
            </p:cNvPr>
            <p:cNvSpPr/>
            <p:nvPr/>
          </p:nvSpPr>
          <p:spPr>
            <a:xfrm>
              <a:off x="3985928" y="3985613"/>
              <a:ext cx="84725" cy="1164314"/>
            </a:xfrm>
            <a:prstGeom prst="roundRect">
              <a:avLst>
                <a:gd name="adj" fmla="val 26845"/>
              </a:avLst>
            </a:prstGeom>
            <a:solidFill>
              <a:srgbClr val="6E473B"/>
            </a:solidFill>
            <a:ln/>
          </p:spPr>
          <p:txBody>
            <a:bodyPr/>
            <a:lstStyle/>
            <a:p>
              <a:endParaRPr lang="en-IN" dirty="0">
                <a:solidFill>
                  <a:srgbClr val="6E473B"/>
                </a:solidFill>
              </a:endParaRPr>
            </a:p>
          </p:txBody>
        </p:sp>
        <p:sp>
          <p:nvSpPr>
            <p:cNvPr id="32" name="Text 25">
              <a:extLst>
                <a:ext uri="{FF2B5EF4-FFF2-40B4-BE49-F238E27FC236}">
                  <a16:creationId xmlns:a16="http://schemas.microsoft.com/office/drawing/2014/main" id="{145548B1-3AFD-A97A-CD25-CBF3C68F6F32}"/>
                </a:ext>
              </a:extLst>
            </p:cNvPr>
            <p:cNvSpPr/>
            <p:nvPr/>
          </p:nvSpPr>
          <p:spPr>
            <a:xfrm>
              <a:off x="5040342" y="4269307"/>
              <a:ext cx="4434131" cy="567224"/>
            </a:xfrm>
            <a:prstGeom prst="rect">
              <a:avLst/>
            </a:prstGeom>
            <a:noFill/>
            <a:ln/>
          </p:spPr>
          <p:txBody>
            <a:bodyPr wrap="none" lIns="0" tIns="0" rIns="0" bIns="0" rtlCol="0" anchor="t"/>
            <a:lstStyle/>
            <a:p>
              <a:pPr algn="ctr">
                <a:lnSpc>
                  <a:spcPts val="2000"/>
                </a:lnSpc>
              </a:pPr>
              <a:r>
                <a:rPr lang="en-US" sz="1600" dirty="0">
                  <a:solidFill>
                    <a:srgbClr val="6E473B"/>
                  </a:solidFill>
                  <a:latin typeface="Gelasio Semi Bold" pitchFamily="34" charset="0"/>
                  <a:cs typeface="Gelasio Semi Bold" pitchFamily="34" charset="-120"/>
                </a:rPr>
                <a:t>3. Evaluate category-wise and product-wise </a:t>
              </a:r>
            </a:p>
            <a:p>
              <a:pPr algn="ctr">
                <a:lnSpc>
                  <a:spcPts val="2000"/>
                </a:lnSpc>
              </a:pPr>
              <a:r>
                <a:rPr lang="en-US" sz="1600" dirty="0">
                  <a:solidFill>
                    <a:srgbClr val="6E473B"/>
                  </a:solidFill>
                  <a:latin typeface="Gelasio Semi Bold" pitchFamily="34" charset="0"/>
                  <a:cs typeface="Gelasio Semi Bold" pitchFamily="34" charset="-120"/>
                </a:rPr>
                <a:t>contribution during offer periods.</a:t>
              </a:r>
              <a:endParaRPr lang="en-US" sz="1600" dirty="0">
                <a:solidFill>
                  <a:srgbClr val="6E473B"/>
                </a:solidFill>
              </a:endParaRPr>
            </a:p>
          </p:txBody>
        </p:sp>
        <p:sp>
          <p:nvSpPr>
            <p:cNvPr id="48" name="TextBox 47">
              <a:extLst>
                <a:ext uri="{FF2B5EF4-FFF2-40B4-BE49-F238E27FC236}">
                  <a16:creationId xmlns:a16="http://schemas.microsoft.com/office/drawing/2014/main" id="{6184F4D0-C557-644A-D2BA-E50D3E21DC63}"/>
                </a:ext>
              </a:extLst>
            </p:cNvPr>
            <p:cNvSpPr txBox="1"/>
            <p:nvPr/>
          </p:nvSpPr>
          <p:spPr>
            <a:xfrm>
              <a:off x="3696629" y="3930134"/>
              <a:ext cx="7393258" cy="369332"/>
            </a:xfrm>
            <a:prstGeom prst="rect">
              <a:avLst/>
            </a:prstGeom>
            <a:noFill/>
          </p:spPr>
          <p:txBody>
            <a:bodyPr wrap="square">
              <a:spAutoFit/>
            </a:bodyPr>
            <a:lstStyle/>
            <a:p>
              <a:endParaRPr lang="en-IN" dirty="0"/>
            </a:p>
          </p:txBody>
        </p:sp>
      </p:grpSp>
      <p:grpSp>
        <p:nvGrpSpPr>
          <p:cNvPr id="52" name="Group 51">
            <a:extLst>
              <a:ext uri="{FF2B5EF4-FFF2-40B4-BE49-F238E27FC236}">
                <a16:creationId xmlns:a16="http://schemas.microsoft.com/office/drawing/2014/main" id="{F799AD7F-47FC-247E-DC3F-7872A043ACA7}"/>
              </a:ext>
            </a:extLst>
          </p:cNvPr>
          <p:cNvGrpSpPr/>
          <p:nvPr/>
        </p:nvGrpSpPr>
        <p:grpSpPr>
          <a:xfrm>
            <a:off x="3963068" y="6627626"/>
            <a:ext cx="6570938" cy="1053823"/>
            <a:chOff x="3985928" y="6700701"/>
            <a:chExt cx="6570938" cy="1053823"/>
          </a:xfrm>
        </p:grpSpPr>
        <p:sp>
          <p:nvSpPr>
            <p:cNvPr id="41" name="Shape 15">
              <a:extLst>
                <a:ext uri="{FF2B5EF4-FFF2-40B4-BE49-F238E27FC236}">
                  <a16:creationId xmlns:a16="http://schemas.microsoft.com/office/drawing/2014/main" id="{6BF7DA27-F1AA-ACE0-7EF8-506D2507A308}"/>
                </a:ext>
              </a:extLst>
            </p:cNvPr>
            <p:cNvSpPr/>
            <p:nvPr/>
          </p:nvSpPr>
          <p:spPr>
            <a:xfrm>
              <a:off x="4013905" y="6700702"/>
              <a:ext cx="6542961" cy="1053822"/>
            </a:xfrm>
            <a:prstGeom prst="roundRect">
              <a:avLst>
                <a:gd name="adj" fmla="val 10412"/>
              </a:avLst>
            </a:prstGeom>
            <a:solidFill>
              <a:srgbClr val="D3C2AC"/>
            </a:solidFill>
            <a:ln w="22860">
              <a:solidFill>
                <a:srgbClr val="D4CEC3"/>
              </a:solidFill>
              <a:prstDash val="solid"/>
            </a:ln>
          </p:spPr>
          <p:txBody>
            <a:bodyPr/>
            <a:lstStyle/>
            <a:p>
              <a:endParaRPr lang="en-IN" dirty="0"/>
            </a:p>
          </p:txBody>
        </p:sp>
        <p:sp>
          <p:nvSpPr>
            <p:cNvPr id="42" name="Shape 16">
              <a:extLst>
                <a:ext uri="{FF2B5EF4-FFF2-40B4-BE49-F238E27FC236}">
                  <a16:creationId xmlns:a16="http://schemas.microsoft.com/office/drawing/2014/main" id="{57C72AA5-F656-F2B7-C4AD-4BD7E3108DE0}"/>
                </a:ext>
              </a:extLst>
            </p:cNvPr>
            <p:cNvSpPr/>
            <p:nvPr/>
          </p:nvSpPr>
          <p:spPr>
            <a:xfrm>
              <a:off x="3985928" y="6700701"/>
              <a:ext cx="84726" cy="1053822"/>
            </a:xfrm>
            <a:prstGeom prst="roundRect">
              <a:avLst>
                <a:gd name="adj" fmla="val 26845"/>
              </a:avLst>
            </a:prstGeom>
            <a:solidFill>
              <a:srgbClr val="6E473B"/>
            </a:solidFill>
            <a:ln/>
          </p:spPr>
          <p:txBody>
            <a:bodyPr/>
            <a:lstStyle/>
            <a:p>
              <a:endParaRPr lang="en-IN" dirty="0"/>
            </a:p>
          </p:txBody>
        </p:sp>
        <p:sp>
          <p:nvSpPr>
            <p:cNvPr id="49" name="TextBox 48">
              <a:extLst>
                <a:ext uri="{FF2B5EF4-FFF2-40B4-BE49-F238E27FC236}">
                  <a16:creationId xmlns:a16="http://schemas.microsoft.com/office/drawing/2014/main" id="{5FA4B965-A778-64B7-BF04-46719902F371}"/>
                </a:ext>
              </a:extLst>
            </p:cNvPr>
            <p:cNvSpPr txBox="1"/>
            <p:nvPr/>
          </p:nvSpPr>
          <p:spPr>
            <a:xfrm>
              <a:off x="4167287" y="6864612"/>
              <a:ext cx="6379369" cy="584775"/>
            </a:xfrm>
            <a:prstGeom prst="rect">
              <a:avLst/>
            </a:prstGeom>
            <a:noFill/>
          </p:spPr>
          <p:txBody>
            <a:bodyPr wrap="square" rtlCol="0">
              <a:spAutoFit/>
            </a:bodyPr>
            <a:lstStyle/>
            <a:p>
              <a:pPr algn="ctr"/>
              <a:r>
                <a:rPr lang="en-US" sz="1600" dirty="0">
                  <a:solidFill>
                    <a:srgbClr val="6E473B"/>
                  </a:solidFill>
                  <a:latin typeface="Gelasio Semi Bold" pitchFamily="34" charset="0"/>
                  <a:ea typeface="Gelasio Semi Bold" pitchFamily="34" charset="-122"/>
                  <a:cs typeface="Gelasio Semi Bold" pitchFamily="34" charset="-120"/>
                </a:rPr>
                <a:t>5. Assess the overall effectiveness of offers in influencing customer retention and repeat purchases.</a:t>
              </a:r>
              <a:endParaRPr lang="en-IN" sz="1600" dirty="0">
                <a:solidFill>
                  <a:srgbClr val="6E473B"/>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2B794F0-A3EA-71AA-E8D7-96B3FC425E6E}"/>
              </a:ext>
            </a:extLst>
          </p:cNvPr>
          <p:cNvSpPr/>
          <p:nvPr/>
        </p:nvSpPr>
        <p:spPr>
          <a:xfrm>
            <a:off x="0" y="1"/>
            <a:ext cx="14630400" cy="8229600"/>
          </a:xfrm>
          <a:prstGeom prst="rect">
            <a:avLst/>
          </a:prstGeom>
          <a:solidFill>
            <a:srgbClr val="F7EF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1C3885F2-1D0C-B95D-5118-4A4C40A1F0C1}"/>
              </a:ext>
            </a:extLst>
          </p:cNvPr>
          <p:cNvSpPr/>
          <p:nvPr/>
        </p:nvSpPr>
        <p:spPr>
          <a:xfrm>
            <a:off x="0" y="-7024"/>
            <a:ext cx="14630400" cy="8236623"/>
          </a:xfrm>
          <a:prstGeom prst="rect">
            <a:avLst/>
          </a:prstGeom>
          <a:solidFill>
            <a:srgbClr val="291C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backgroundRemoval t="9991" b="89963" l="9375" r="94653">
                        <a14:foregroundMark x1="30208" y1="31822" x2="21806" y2="38020"/>
                        <a14:foregroundMark x1="21806" y1="38020" x2="21250" y2="46253"/>
                        <a14:foregroundMark x1="56181" y1="66790" x2="31806" y2="63969"/>
                        <a14:foregroundMark x1="31806" y1="63969" x2="22708" y2="49907"/>
                        <a14:foregroundMark x1="22708" y1="49907" x2="27083" y2="36216"/>
                        <a14:foregroundMark x1="27083" y1="36216" x2="60069" y2="45560"/>
                        <a14:foregroundMark x1="60069" y1="45560" x2="42500" y2="58834"/>
                        <a14:foregroundMark x1="42500" y1="58834" x2="51042" y2="53423"/>
                        <a14:foregroundMark x1="51042" y1="53423" x2="44514" y2="61240"/>
                        <a14:foregroundMark x1="44514" y1="61240" x2="44514" y2="61240"/>
                        <a14:foregroundMark x1="30486" y1="28862" x2="20764" y2="35985"/>
                        <a14:foregroundMark x1="20764" y1="35985" x2="20417" y2="45698"/>
                        <a14:foregroundMark x1="20417" y1="45698" x2="23333" y2="51249"/>
                        <a14:foregroundMark x1="17083" y1="47734" x2="20069" y2="55597"/>
                        <a14:foregroundMark x1="20069" y1="55597" x2="28750" y2="63460"/>
                        <a14:foregroundMark x1="28750" y1="63460" x2="49097" y2="67299"/>
                        <a14:foregroundMark x1="49097" y1="67299" x2="55833" y2="66975"/>
                        <a14:foregroundMark x1="48125" y1="63090" x2="32917" y2="55319"/>
                        <a14:foregroundMark x1="32917" y1="55319" x2="30903" y2="46531"/>
                        <a14:foregroundMark x1="30903" y1="46531" x2="35000" y2="41212"/>
                        <a14:foregroundMark x1="35000" y1="41212" x2="56181" y2="47317"/>
                        <a14:foregroundMark x1="56181" y1="47317" x2="55625" y2="59158"/>
                        <a14:foregroundMark x1="55625" y1="59158" x2="45139" y2="60916"/>
                        <a14:foregroundMark x1="45139" y1="60916" x2="40625" y2="57909"/>
                        <a14:foregroundMark x1="35556" y1="36633" x2="46319" y2="39408"/>
                        <a14:foregroundMark x1="35278" y1="30157" x2="44097" y2="33164"/>
                        <a14:foregroundMark x1="44097" y1="33164" x2="58819" y2="46068"/>
                        <a14:foregroundMark x1="63611" y1="49954" x2="58819" y2="43478"/>
                        <a14:foregroundMark x1="58819" y1="43478" x2="58819" y2="42923"/>
                        <a14:foregroundMark x1="9653" y1="38298" x2="9375" y2="45698"/>
                        <a14:foregroundMark x1="9375" y1="45698" x2="9375" y2="45698"/>
                        <a14:foregroundMark x1="22708" y1="74699" x2="38681" y2="74514"/>
                        <a14:foregroundMark x1="94653" y1="73867" x2="94653" y2="73867"/>
                        <a14:foregroundMark x1="48333" y1="76735" x2="48333" y2="76735"/>
                        <a14:foregroundMark x1="21042" y1="76920" x2="21042" y2="76920"/>
                        <a14:foregroundMark x1="89375" y1="76827" x2="89375" y2="76827"/>
                        <a14:foregroundMark x1="79861" y1="76735" x2="79861" y2="76735"/>
                        <a14:backgroundMark x1="51667" y1="74052" x2="51319" y2="74052"/>
                      </a14:backgroundRemoval>
                    </a14:imgEffect>
                    <a14:imgEffect>
                      <a14:saturation sat="33000"/>
                    </a14:imgEffect>
                  </a14:imgLayer>
                </a14:imgProps>
              </a:ext>
            </a:extLst>
          </a:blip>
          <a:stretch>
            <a:fillRect/>
          </a:stretch>
        </p:blipFill>
        <p:spPr>
          <a:xfrm>
            <a:off x="9520002" y="0"/>
            <a:ext cx="5110398" cy="8236625"/>
          </a:xfrm>
          <a:prstGeom prst="rect">
            <a:avLst/>
          </a:prstGeom>
          <a:solidFill>
            <a:srgbClr val="D3C2AC"/>
          </a:solidFill>
        </p:spPr>
      </p:pic>
      <p:sp>
        <p:nvSpPr>
          <p:cNvPr id="3" name="Text 0"/>
          <p:cNvSpPr/>
          <p:nvPr/>
        </p:nvSpPr>
        <p:spPr>
          <a:xfrm>
            <a:off x="614839" y="483037"/>
            <a:ext cx="4391978" cy="548997"/>
          </a:xfrm>
          <a:prstGeom prst="rect">
            <a:avLst/>
          </a:prstGeom>
          <a:noFill/>
          <a:ln/>
        </p:spPr>
        <p:txBody>
          <a:bodyPr wrap="none" lIns="0" tIns="0" rIns="0" bIns="0" rtlCol="0" anchor="t"/>
          <a:lstStyle/>
          <a:p>
            <a:pPr marL="0" indent="0" algn="l">
              <a:lnSpc>
                <a:spcPts val="4300"/>
              </a:lnSpc>
              <a:buNone/>
            </a:pPr>
            <a:r>
              <a:rPr lang="en-US" sz="4450" dirty="0">
                <a:solidFill>
                  <a:srgbClr val="E9D9C3"/>
                </a:solidFill>
                <a:latin typeface="Gelasio Semi Bold" pitchFamily="34" charset="0"/>
                <a:ea typeface="Gelasio Semi Bold" pitchFamily="34" charset="-122"/>
                <a:cs typeface="Gelasio Semi Bold" pitchFamily="34" charset="-120"/>
              </a:rPr>
              <a:t>Study Objectives</a:t>
            </a:r>
            <a:endParaRPr lang="en-US" sz="4450" dirty="0">
              <a:solidFill>
                <a:srgbClr val="E9D9C3"/>
              </a:solidFill>
            </a:endParaRPr>
          </a:p>
        </p:txBody>
      </p:sp>
      <p:grpSp>
        <p:nvGrpSpPr>
          <p:cNvPr id="24" name="Group 23">
            <a:extLst>
              <a:ext uri="{FF2B5EF4-FFF2-40B4-BE49-F238E27FC236}">
                <a16:creationId xmlns:a16="http://schemas.microsoft.com/office/drawing/2014/main" id="{8434B0EC-2B0B-F4BD-4829-D5C487E5FEF7}"/>
              </a:ext>
            </a:extLst>
          </p:cNvPr>
          <p:cNvGrpSpPr/>
          <p:nvPr/>
        </p:nvGrpSpPr>
        <p:grpSpPr>
          <a:xfrm>
            <a:off x="614838" y="1525220"/>
            <a:ext cx="7914323" cy="1351121"/>
            <a:chOff x="614839" y="1295519"/>
            <a:chExt cx="7914323" cy="1351121"/>
          </a:xfrm>
        </p:grpSpPr>
        <p:sp>
          <p:nvSpPr>
            <p:cNvPr id="4" name="Text 1"/>
            <p:cNvSpPr/>
            <p:nvPr/>
          </p:nvSpPr>
          <p:spPr>
            <a:xfrm>
              <a:off x="614839" y="1295519"/>
              <a:ext cx="175617" cy="219551"/>
            </a:xfrm>
            <a:prstGeom prst="rect">
              <a:avLst/>
            </a:prstGeom>
            <a:noFill/>
            <a:ln/>
          </p:spPr>
          <p:txBody>
            <a:bodyPr wrap="none" lIns="0" tIns="0" rIns="0" bIns="0" rtlCol="0" anchor="t"/>
            <a:lstStyle/>
            <a:p>
              <a:pPr marL="0" indent="0" algn="l">
                <a:lnSpc>
                  <a:spcPts val="2200"/>
                </a:lnSpc>
                <a:buNone/>
              </a:pPr>
              <a:r>
                <a:rPr lang="en-US" sz="2000" dirty="0">
                  <a:solidFill>
                    <a:srgbClr val="E9D9C3"/>
                  </a:solidFill>
                  <a:latin typeface="Gelasio Light" pitchFamily="34" charset="0"/>
                  <a:ea typeface="Gelasio Light" pitchFamily="34" charset="-122"/>
                  <a:cs typeface="Gelasio Light" pitchFamily="34" charset="-120"/>
                </a:rPr>
                <a:t>01</a:t>
              </a:r>
              <a:endParaRPr lang="en-US" sz="2000" dirty="0">
                <a:solidFill>
                  <a:srgbClr val="E9D9C3"/>
                </a:solidFill>
              </a:endParaRPr>
            </a:p>
          </p:txBody>
        </p:sp>
        <p:sp>
          <p:nvSpPr>
            <p:cNvPr id="5" name="Shape 2"/>
            <p:cNvSpPr/>
            <p:nvPr/>
          </p:nvSpPr>
          <p:spPr>
            <a:xfrm>
              <a:off x="614839" y="1571149"/>
              <a:ext cx="7914323" cy="22860"/>
            </a:xfrm>
            <a:prstGeom prst="rect">
              <a:avLst/>
            </a:prstGeom>
            <a:solidFill>
              <a:srgbClr val="D3C5B6"/>
            </a:solidFill>
            <a:ln/>
          </p:spPr>
        </p:sp>
        <p:sp>
          <p:nvSpPr>
            <p:cNvPr id="6" name="Text 3"/>
            <p:cNvSpPr/>
            <p:nvPr/>
          </p:nvSpPr>
          <p:spPr>
            <a:xfrm>
              <a:off x="614839" y="1704618"/>
              <a:ext cx="3808809" cy="274439"/>
            </a:xfrm>
            <a:prstGeom prst="rect">
              <a:avLst/>
            </a:prstGeom>
            <a:noFill/>
            <a:ln/>
          </p:spPr>
          <p:txBody>
            <a:bodyPr wrap="none" lIns="0" tIns="0" rIns="0" bIns="0" rtlCol="0" anchor="t"/>
            <a:lstStyle/>
            <a:p>
              <a:pPr>
                <a:lnSpc>
                  <a:spcPts val="2150"/>
                </a:lnSpc>
              </a:pPr>
              <a:r>
                <a:rPr lang="en-US" sz="2000" dirty="0">
                  <a:solidFill>
                    <a:srgbClr val="E9D9C3"/>
                  </a:solidFill>
                  <a:latin typeface="Gelasio Semi Bold" pitchFamily="34" charset="0"/>
                  <a:ea typeface="Gelasio Semi Bold" pitchFamily="34" charset="-122"/>
                  <a:cs typeface="Gelasio Semi Bold" pitchFamily="34" charset="-120"/>
                </a:rPr>
                <a:t>Evaluate Offer Performance</a:t>
              </a:r>
              <a:endParaRPr lang="en-US" sz="2000" dirty="0">
                <a:solidFill>
                  <a:srgbClr val="E9D9C3"/>
                </a:solidFill>
              </a:endParaRPr>
            </a:p>
          </p:txBody>
        </p:sp>
        <p:sp>
          <p:nvSpPr>
            <p:cNvPr id="7" name="Text 4"/>
            <p:cNvSpPr/>
            <p:nvPr/>
          </p:nvSpPr>
          <p:spPr>
            <a:xfrm>
              <a:off x="614839" y="2084427"/>
              <a:ext cx="7914323" cy="562213"/>
            </a:xfrm>
            <a:prstGeom prst="rect">
              <a:avLst/>
            </a:prstGeom>
            <a:noFill/>
            <a:ln/>
          </p:spPr>
          <p:txBody>
            <a:bodyPr wrap="square" lIns="0" tIns="0" rIns="0" bIns="0" rtlCol="0" anchor="t"/>
            <a:lstStyle/>
            <a:p>
              <a:pPr>
                <a:lnSpc>
                  <a:spcPts val="2200"/>
                </a:lnSpc>
              </a:pPr>
              <a:r>
                <a:rPr lang="en-US" sz="2000" dirty="0">
                  <a:solidFill>
                    <a:srgbClr val="E9D9C3"/>
                  </a:solidFill>
                  <a:latin typeface="Gelasio" pitchFamily="34" charset="0"/>
                  <a:ea typeface="Gelasio" pitchFamily="34" charset="-122"/>
                  <a:cs typeface="Gelasio" pitchFamily="34" charset="-120"/>
                </a:rPr>
                <a:t>Assess acceptance and redemption trends across different offer types to identify which promotions perform best.</a:t>
              </a:r>
              <a:endParaRPr lang="en-US" sz="2000" dirty="0">
                <a:solidFill>
                  <a:srgbClr val="E9D9C3"/>
                </a:solidFill>
              </a:endParaRPr>
            </a:p>
          </p:txBody>
        </p:sp>
      </p:grpSp>
      <p:grpSp>
        <p:nvGrpSpPr>
          <p:cNvPr id="22" name="Group 21">
            <a:extLst>
              <a:ext uri="{FF2B5EF4-FFF2-40B4-BE49-F238E27FC236}">
                <a16:creationId xmlns:a16="http://schemas.microsoft.com/office/drawing/2014/main" id="{011C9C92-F4D1-9CC6-7D7D-6BEDA5351921}"/>
              </a:ext>
            </a:extLst>
          </p:cNvPr>
          <p:cNvGrpSpPr/>
          <p:nvPr/>
        </p:nvGrpSpPr>
        <p:grpSpPr>
          <a:xfrm>
            <a:off x="614839" y="3148697"/>
            <a:ext cx="7914323" cy="1351121"/>
            <a:chOff x="614839" y="2953941"/>
            <a:chExt cx="7914323" cy="1351121"/>
          </a:xfrm>
        </p:grpSpPr>
        <p:sp>
          <p:nvSpPr>
            <p:cNvPr id="8" name="Text 5"/>
            <p:cNvSpPr/>
            <p:nvPr/>
          </p:nvSpPr>
          <p:spPr>
            <a:xfrm>
              <a:off x="614839" y="2953941"/>
              <a:ext cx="175617" cy="219551"/>
            </a:xfrm>
            <a:prstGeom prst="rect">
              <a:avLst/>
            </a:prstGeom>
            <a:noFill/>
            <a:ln/>
          </p:spPr>
          <p:txBody>
            <a:bodyPr wrap="none" lIns="0" tIns="0" rIns="0" bIns="0" rtlCol="0" anchor="t"/>
            <a:lstStyle/>
            <a:p>
              <a:pPr marL="0" indent="0" algn="l">
                <a:lnSpc>
                  <a:spcPts val="2200"/>
                </a:lnSpc>
                <a:buNone/>
              </a:pPr>
              <a:r>
                <a:rPr lang="en-US" sz="2000" dirty="0">
                  <a:solidFill>
                    <a:srgbClr val="E9D9C3"/>
                  </a:solidFill>
                  <a:latin typeface="Gelasio Light" pitchFamily="34" charset="0"/>
                  <a:ea typeface="Gelasio Light" pitchFamily="34" charset="-122"/>
                  <a:cs typeface="Gelasio Light" pitchFamily="34" charset="-120"/>
                </a:rPr>
                <a:t>02</a:t>
              </a:r>
              <a:endParaRPr lang="en-US" sz="2000" dirty="0">
                <a:solidFill>
                  <a:srgbClr val="E9D9C3"/>
                </a:solidFill>
              </a:endParaRPr>
            </a:p>
          </p:txBody>
        </p:sp>
        <p:sp>
          <p:nvSpPr>
            <p:cNvPr id="9" name="Shape 6"/>
            <p:cNvSpPr/>
            <p:nvPr/>
          </p:nvSpPr>
          <p:spPr>
            <a:xfrm>
              <a:off x="614839" y="3229570"/>
              <a:ext cx="7914323" cy="22860"/>
            </a:xfrm>
            <a:prstGeom prst="rect">
              <a:avLst/>
            </a:prstGeom>
            <a:solidFill>
              <a:srgbClr val="D3C5B6"/>
            </a:solidFill>
            <a:ln/>
          </p:spPr>
        </p:sp>
        <p:sp>
          <p:nvSpPr>
            <p:cNvPr id="10" name="Text 7"/>
            <p:cNvSpPr/>
            <p:nvPr/>
          </p:nvSpPr>
          <p:spPr>
            <a:xfrm>
              <a:off x="614839" y="3363039"/>
              <a:ext cx="4495562" cy="274439"/>
            </a:xfrm>
            <a:prstGeom prst="rect">
              <a:avLst/>
            </a:prstGeom>
            <a:noFill/>
            <a:ln/>
          </p:spPr>
          <p:txBody>
            <a:bodyPr wrap="none" lIns="0" tIns="0" rIns="0" bIns="0" rtlCol="0" anchor="t"/>
            <a:lstStyle/>
            <a:p>
              <a:pPr>
                <a:lnSpc>
                  <a:spcPts val="2150"/>
                </a:lnSpc>
              </a:pPr>
              <a:r>
                <a:rPr lang="en-US" sz="2000" dirty="0" err="1">
                  <a:solidFill>
                    <a:srgbClr val="E9D9C3"/>
                  </a:solidFill>
                  <a:latin typeface="Gelasio Semi Bold" pitchFamily="34" charset="0"/>
                  <a:ea typeface="Gelasio Semi Bold" pitchFamily="34" charset="-122"/>
                  <a:cs typeface="Gelasio Semi Bold" pitchFamily="34" charset="-120"/>
                </a:rPr>
                <a:t>Analyse</a:t>
              </a:r>
              <a:r>
                <a:rPr lang="en-US" sz="2000" dirty="0">
                  <a:solidFill>
                    <a:srgbClr val="E9D9C3"/>
                  </a:solidFill>
                  <a:latin typeface="Gelasio Semi Bold" pitchFamily="34" charset="0"/>
                  <a:ea typeface="Gelasio Semi Bold" pitchFamily="34" charset="-122"/>
                  <a:cs typeface="Gelasio Semi Bold" pitchFamily="34" charset="-120"/>
                </a:rPr>
                <a:t> Customer Purchase </a:t>
              </a:r>
              <a:r>
                <a:rPr lang="en-US" sz="2000" dirty="0" err="1">
                  <a:solidFill>
                    <a:srgbClr val="E9D9C3"/>
                  </a:solidFill>
                  <a:latin typeface="Gelasio Semi Bold" pitchFamily="34" charset="0"/>
                  <a:ea typeface="Gelasio Semi Bold" pitchFamily="34" charset="-122"/>
                  <a:cs typeface="Gelasio Semi Bold" pitchFamily="34" charset="-120"/>
                </a:rPr>
                <a:t>Behaviour</a:t>
              </a:r>
              <a:endParaRPr lang="en-US" sz="2000" dirty="0">
                <a:solidFill>
                  <a:srgbClr val="E9D9C3"/>
                </a:solidFill>
              </a:endParaRPr>
            </a:p>
          </p:txBody>
        </p:sp>
        <p:sp>
          <p:nvSpPr>
            <p:cNvPr id="11" name="Text 8"/>
            <p:cNvSpPr/>
            <p:nvPr/>
          </p:nvSpPr>
          <p:spPr>
            <a:xfrm>
              <a:off x="614839" y="3742849"/>
              <a:ext cx="7914323" cy="562213"/>
            </a:xfrm>
            <a:prstGeom prst="rect">
              <a:avLst/>
            </a:prstGeom>
            <a:noFill/>
            <a:ln/>
          </p:spPr>
          <p:txBody>
            <a:bodyPr wrap="square" lIns="0" tIns="0" rIns="0" bIns="0" rtlCol="0" anchor="t"/>
            <a:lstStyle/>
            <a:p>
              <a:pPr>
                <a:lnSpc>
                  <a:spcPts val="2200"/>
                </a:lnSpc>
              </a:pPr>
              <a:r>
                <a:rPr lang="en-US" sz="2000" dirty="0">
                  <a:solidFill>
                    <a:srgbClr val="E9D9C3"/>
                  </a:solidFill>
                  <a:latin typeface="Gelasio" pitchFamily="34" charset="0"/>
                  <a:ea typeface="Gelasio" pitchFamily="34" charset="-122"/>
                  <a:cs typeface="Gelasio" pitchFamily="34" charset="-120"/>
                </a:rPr>
                <a:t>Compare purchase patterns before and after offers to understand changes in buying activity.</a:t>
              </a:r>
              <a:endParaRPr lang="en-US" sz="2000" dirty="0">
                <a:solidFill>
                  <a:srgbClr val="E9D9C3"/>
                </a:solidFill>
              </a:endParaRPr>
            </a:p>
          </p:txBody>
        </p:sp>
      </p:grpSp>
      <p:grpSp>
        <p:nvGrpSpPr>
          <p:cNvPr id="23" name="Group 22">
            <a:extLst>
              <a:ext uri="{FF2B5EF4-FFF2-40B4-BE49-F238E27FC236}">
                <a16:creationId xmlns:a16="http://schemas.microsoft.com/office/drawing/2014/main" id="{685EF2BF-1AFF-57C5-4A01-34BDA8AC98E2}"/>
              </a:ext>
            </a:extLst>
          </p:cNvPr>
          <p:cNvGrpSpPr/>
          <p:nvPr/>
        </p:nvGrpSpPr>
        <p:grpSpPr>
          <a:xfrm>
            <a:off x="614839" y="4771965"/>
            <a:ext cx="7914323" cy="1351121"/>
            <a:chOff x="614839" y="4612362"/>
            <a:chExt cx="7914323" cy="1351121"/>
          </a:xfrm>
        </p:grpSpPr>
        <p:sp>
          <p:nvSpPr>
            <p:cNvPr id="12" name="Text 9"/>
            <p:cNvSpPr/>
            <p:nvPr/>
          </p:nvSpPr>
          <p:spPr>
            <a:xfrm>
              <a:off x="614839" y="4612362"/>
              <a:ext cx="175617" cy="219551"/>
            </a:xfrm>
            <a:prstGeom prst="rect">
              <a:avLst/>
            </a:prstGeom>
            <a:noFill/>
            <a:ln/>
          </p:spPr>
          <p:txBody>
            <a:bodyPr wrap="none" lIns="0" tIns="0" rIns="0" bIns="0" rtlCol="0" anchor="t"/>
            <a:lstStyle/>
            <a:p>
              <a:pPr marL="0" indent="0" algn="l">
                <a:lnSpc>
                  <a:spcPts val="2200"/>
                </a:lnSpc>
                <a:buNone/>
              </a:pPr>
              <a:r>
                <a:rPr lang="en-US" sz="2000" dirty="0">
                  <a:solidFill>
                    <a:srgbClr val="E9D9C3"/>
                  </a:solidFill>
                  <a:latin typeface="Gelasio Light" pitchFamily="34" charset="0"/>
                  <a:ea typeface="Gelasio Light" pitchFamily="34" charset="-122"/>
                  <a:cs typeface="Gelasio Light" pitchFamily="34" charset="-120"/>
                </a:rPr>
                <a:t>03</a:t>
              </a:r>
              <a:endParaRPr lang="en-US" sz="2000" dirty="0">
                <a:solidFill>
                  <a:srgbClr val="E9D9C3"/>
                </a:solidFill>
              </a:endParaRPr>
            </a:p>
          </p:txBody>
        </p:sp>
        <p:sp>
          <p:nvSpPr>
            <p:cNvPr id="13" name="Shape 10"/>
            <p:cNvSpPr/>
            <p:nvPr/>
          </p:nvSpPr>
          <p:spPr>
            <a:xfrm>
              <a:off x="614839" y="4887992"/>
              <a:ext cx="7914323" cy="22860"/>
            </a:xfrm>
            <a:prstGeom prst="rect">
              <a:avLst/>
            </a:prstGeom>
            <a:solidFill>
              <a:srgbClr val="D3C5B6"/>
            </a:solidFill>
            <a:ln/>
          </p:spPr>
        </p:sp>
        <p:sp>
          <p:nvSpPr>
            <p:cNvPr id="14" name="Text 11"/>
            <p:cNvSpPr/>
            <p:nvPr/>
          </p:nvSpPr>
          <p:spPr>
            <a:xfrm>
              <a:off x="614839" y="5021461"/>
              <a:ext cx="2884646" cy="274439"/>
            </a:xfrm>
            <a:prstGeom prst="rect">
              <a:avLst/>
            </a:prstGeom>
            <a:noFill/>
            <a:ln/>
          </p:spPr>
          <p:txBody>
            <a:bodyPr wrap="none" lIns="0" tIns="0" rIns="0" bIns="0" rtlCol="0" anchor="t"/>
            <a:lstStyle/>
            <a:p>
              <a:pPr>
                <a:lnSpc>
                  <a:spcPts val="2150"/>
                </a:lnSpc>
              </a:pPr>
              <a:r>
                <a:rPr lang="en-US" sz="2000" dirty="0">
                  <a:solidFill>
                    <a:srgbClr val="E9D9C3"/>
                  </a:solidFill>
                  <a:latin typeface="Gelasio Semi Bold" pitchFamily="34" charset="0"/>
                  <a:ea typeface="Gelasio Semi Bold" pitchFamily="34" charset="-122"/>
                  <a:cs typeface="Gelasio Semi Bold" pitchFamily="34" charset="-120"/>
                </a:rPr>
                <a:t>Measure Retention Outcomes</a:t>
              </a:r>
              <a:endParaRPr lang="en-US" sz="2000" dirty="0">
                <a:solidFill>
                  <a:srgbClr val="E9D9C3"/>
                </a:solidFill>
              </a:endParaRPr>
            </a:p>
          </p:txBody>
        </p:sp>
        <p:sp>
          <p:nvSpPr>
            <p:cNvPr id="15" name="Text 12"/>
            <p:cNvSpPr/>
            <p:nvPr/>
          </p:nvSpPr>
          <p:spPr>
            <a:xfrm>
              <a:off x="614839" y="5401270"/>
              <a:ext cx="7914323" cy="562213"/>
            </a:xfrm>
            <a:prstGeom prst="rect">
              <a:avLst/>
            </a:prstGeom>
            <a:noFill/>
            <a:ln/>
          </p:spPr>
          <p:txBody>
            <a:bodyPr wrap="square" lIns="0" tIns="0" rIns="0" bIns="0" rtlCol="0" anchor="t"/>
            <a:lstStyle/>
            <a:p>
              <a:pPr>
                <a:lnSpc>
                  <a:spcPts val="2200"/>
                </a:lnSpc>
              </a:pPr>
              <a:r>
                <a:rPr lang="en-US" sz="2000" dirty="0">
                  <a:solidFill>
                    <a:srgbClr val="E9D9C3"/>
                  </a:solidFill>
                  <a:latin typeface="Gelasio" pitchFamily="34" charset="0"/>
                  <a:ea typeface="Gelasio" pitchFamily="34" charset="-122"/>
                  <a:cs typeface="Gelasio" pitchFamily="34" charset="-120"/>
                </a:rPr>
                <a:t>Examine how offers influence repeat purchases and short-term retention. </a:t>
              </a:r>
              <a:endParaRPr lang="en-US" sz="2000" dirty="0">
                <a:solidFill>
                  <a:srgbClr val="E9D9C3"/>
                </a:solidFill>
              </a:endParaRPr>
            </a:p>
          </p:txBody>
        </p:sp>
      </p:grpSp>
      <p:grpSp>
        <p:nvGrpSpPr>
          <p:cNvPr id="25" name="Group 24">
            <a:extLst>
              <a:ext uri="{FF2B5EF4-FFF2-40B4-BE49-F238E27FC236}">
                <a16:creationId xmlns:a16="http://schemas.microsoft.com/office/drawing/2014/main" id="{18E82DD8-3500-D3DC-1990-47033D0F6EB2}"/>
              </a:ext>
            </a:extLst>
          </p:cNvPr>
          <p:cNvGrpSpPr/>
          <p:nvPr/>
        </p:nvGrpSpPr>
        <p:grpSpPr>
          <a:xfrm>
            <a:off x="614839" y="6395442"/>
            <a:ext cx="7914323" cy="1351121"/>
            <a:chOff x="614839" y="6270784"/>
            <a:chExt cx="7914323" cy="1351121"/>
          </a:xfrm>
        </p:grpSpPr>
        <p:sp>
          <p:nvSpPr>
            <p:cNvPr id="16" name="Text 13"/>
            <p:cNvSpPr/>
            <p:nvPr/>
          </p:nvSpPr>
          <p:spPr>
            <a:xfrm>
              <a:off x="614839" y="6270784"/>
              <a:ext cx="175617" cy="219551"/>
            </a:xfrm>
            <a:prstGeom prst="rect">
              <a:avLst/>
            </a:prstGeom>
            <a:noFill/>
            <a:ln/>
          </p:spPr>
          <p:txBody>
            <a:bodyPr wrap="none" lIns="0" tIns="0" rIns="0" bIns="0" rtlCol="0" anchor="t"/>
            <a:lstStyle/>
            <a:p>
              <a:pPr marL="0" indent="0" algn="l">
                <a:lnSpc>
                  <a:spcPts val="2200"/>
                </a:lnSpc>
                <a:buNone/>
              </a:pPr>
              <a:r>
                <a:rPr lang="en-US" sz="2000" dirty="0">
                  <a:solidFill>
                    <a:srgbClr val="E9D9C3"/>
                  </a:solidFill>
                  <a:latin typeface="Gelasio Light" pitchFamily="34" charset="0"/>
                  <a:ea typeface="Gelasio Light" pitchFamily="34" charset="-122"/>
                  <a:cs typeface="Gelasio Light" pitchFamily="34" charset="-120"/>
                </a:rPr>
                <a:t>04</a:t>
              </a:r>
              <a:endParaRPr lang="en-US" sz="2000" dirty="0">
                <a:solidFill>
                  <a:srgbClr val="E9D9C3"/>
                </a:solidFill>
              </a:endParaRPr>
            </a:p>
          </p:txBody>
        </p:sp>
        <p:sp>
          <p:nvSpPr>
            <p:cNvPr id="17" name="Shape 14"/>
            <p:cNvSpPr/>
            <p:nvPr/>
          </p:nvSpPr>
          <p:spPr>
            <a:xfrm>
              <a:off x="614839" y="6546413"/>
              <a:ext cx="7914323" cy="22860"/>
            </a:xfrm>
            <a:prstGeom prst="rect">
              <a:avLst/>
            </a:prstGeom>
            <a:solidFill>
              <a:srgbClr val="D3C5B6"/>
            </a:solidFill>
            <a:ln/>
          </p:spPr>
        </p:sp>
        <p:sp>
          <p:nvSpPr>
            <p:cNvPr id="18" name="Text 15"/>
            <p:cNvSpPr/>
            <p:nvPr/>
          </p:nvSpPr>
          <p:spPr>
            <a:xfrm>
              <a:off x="614839" y="6679883"/>
              <a:ext cx="3117771" cy="274439"/>
            </a:xfrm>
            <a:prstGeom prst="rect">
              <a:avLst/>
            </a:prstGeom>
            <a:noFill/>
            <a:ln/>
          </p:spPr>
          <p:txBody>
            <a:bodyPr wrap="none" lIns="0" tIns="0" rIns="0" bIns="0" rtlCol="0" anchor="t"/>
            <a:lstStyle/>
            <a:p>
              <a:pPr>
                <a:lnSpc>
                  <a:spcPts val="2150"/>
                </a:lnSpc>
              </a:pPr>
              <a:r>
                <a:rPr lang="en-US" sz="2000" dirty="0">
                  <a:solidFill>
                    <a:srgbClr val="E9D9C3"/>
                  </a:solidFill>
                  <a:latin typeface="Gelasio Semi Bold" pitchFamily="34" charset="0"/>
                  <a:ea typeface="Gelasio Semi Bold" pitchFamily="34" charset="-122"/>
                  <a:cs typeface="Gelasio Semi Bold" pitchFamily="34" charset="-120"/>
                </a:rPr>
                <a:t>Identify Revenue Impact &amp; Improvement Areas</a:t>
              </a:r>
              <a:endParaRPr lang="en-US" sz="2000" dirty="0">
                <a:solidFill>
                  <a:srgbClr val="E9D9C3"/>
                </a:solidFill>
              </a:endParaRPr>
            </a:p>
          </p:txBody>
        </p:sp>
        <p:sp>
          <p:nvSpPr>
            <p:cNvPr id="19" name="Text 16"/>
            <p:cNvSpPr/>
            <p:nvPr/>
          </p:nvSpPr>
          <p:spPr>
            <a:xfrm>
              <a:off x="614839" y="7059692"/>
              <a:ext cx="7914323" cy="562213"/>
            </a:xfrm>
            <a:prstGeom prst="rect">
              <a:avLst/>
            </a:prstGeom>
            <a:noFill/>
            <a:ln/>
          </p:spPr>
          <p:txBody>
            <a:bodyPr wrap="square" lIns="0" tIns="0" rIns="0" bIns="0" rtlCol="0" anchor="t"/>
            <a:lstStyle/>
            <a:p>
              <a:pPr>
                <a:lnSpc>
                  <a:spcPts val="2200"/>
                </a:lnSpc>
              </a:pPr>
              <a:r>
                <a:rPr lang="en-US" sz="2000" dirty="0">
                  <a:solidFill>
                    <a:srgbClr val="E9D9C3"/>
                  </a:solidFill>
                  <a:latin typeface="Gelasio" pitchFamily="34" charset="0"/>
                  <a:ea typeface="Gelasio" pitchFamily="34" charset="-122"/>
                  <a:cs typeface="Gelasio" pitchFamily="34" charset="-120"/>
                </a:rPr>
                <a:t>Detect revenue fluctuations or leakage during offer periods and derive actionable insights to optimize future campaigns.</a:t>
              </a:r>
              <a:endParaRPr lang="en-US" sz="2000" dirty="0">
                <a:solidFill>
                  <a:srgbClr val="E9D9C3"/>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170634"/>
            <a:ext cx="5842278"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Dashboard Overview</a:t>
            </a:r>
            <a:endParaRPr lang="en-US" sz="4450" dirty="0"/>
          </a:p>
        </p:txBody>
      </p:sp>
      <p:sp>
        <p:nvSpPr>
          <p:cNvPr id="3" name="Text 1"/>
          <p:cNvSpPr/>
          <p:nvPr/>
        </p:nvSpPr>
        <p:spPr>
          <a:xfrm>
            <a:off x="793790" y="433304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comprehensive analytics dashboard presents key metrics and visualizations that reveal customer retention patterns and offer effectiveness across multiple dimensions.</a:t>
            </a:r>
            <a:endParaRPr lang="en-US" sz="1750" dirty="0"/>
          </a:p>
        </p:txBody>
      </p:sp>
      <p:pic>
        <p:nvPicPr>
          <p:cNvPr id="4" name="Picture 3" descr="A screenshot of a computer screen&#10;&#10;AI-generated content may be incorrect.">
            <a:extLst>
              <a:ext uri="{FF2B5EF4-FFF2-40B4-BE49-F238E27FC236}">
                <a16:creationId xmlns:a16="http://schemas.microsoft.com/office/drawing/2014/main" id="{EF7DC951-5BED-1006-3654-C2F5EB25C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a:solidFill>
            <a:srgbClr val="291C0E"/>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913148B-402D-5BEE-849C-193074B7EE7F}"/>
              </a:ext>
            </a:extLst>
          </p:cNvPr>
          <p:cNvGrpSpPr/>
          <p:nvPr/>
        </p:nvGrpSpPr>
        <p:grpSpPr>
          <a:xfrm>
            <a:off x="0" y="0"/>
            <a:ext cx="14630400" cy="8229600"/>
            <a:chOff x="0" y="0"/>
            <a:chExt cx="14630400" cy="8229600"/>
          </a:xfrm>
        </p:grpSpPr>
        <p:sp>
          <p:nvSpPr>
            <p:cNvPr id="19" name="Rectangle 18">
              <a:extLst>
                <a:ext uri="{FF2B5EF4-FFF2-40B4-BE49-F238E27FC236}">
                  <a16:creationId xmlns:a16="http://schemas.microsoft.com/office/drawing/2014/main" id="{A746F43B-B614-43EA-F9A2-0A0218FD7003}"/>
                </a:ext>
              </a:extLst>
            </p:cNvPr>
            <p:cNvSpPr/>
            <p:nvPr/>
          </p:nvSpPr>
          <p:spPr>
            <a:xfrm>
              <a:off x="12823838" y="7496660"/>
              <a:ext cx="1738873" cy="716280"/>
            </a:xfrm>
            <a:prstGeom prst="rect">
              <a:avLst/>
            </a:prstGeom>
            <a:solidFill>
              <a:srgbClr val="F9F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9025F1-0061-557B-80CD-3037517F183D}"/>
                </a:ext>
              </a:extLst>
            </p:cNvPr>
            <p:cNvSpPr/>
            <p:nvPr/>
          </p:nvSpPr>
          <p:spPr>
            <a:xfrm>
              <a:off x="0" y="0"/>
              <a:ext cx="14630400" cy="8229600"/>
            </a:xfrm>
            <a:prstGeom prst="rect">
              <a:avLst/>
            </a:prstGeom>
            <a:solidFill>
              <a:srgbClr val="291C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a:t>
              </a:r>
            </a:p>
          </p:txBody>
        </p:sp>
      </p:grpSp>
      <p:sp>
        <p:nvSpPr>
          <p:cNvPr id="2" name="Text 0"/>
          <p:cNvSpPr/>
          <p:nvPr/>
        </p:nvSpPr>
        <p:spPr>
          <a:xfrm>
            <a:off x="1718841" y="533757"/>
            <a:ext cx="11192719" cy="1247770"/>
          </a:xfrm>
          <a:prstGeom prst="rect">
            <a:avLst/>
          </a:prstGeom>
          <a:noFill/>
          <a:ln/>
        </p:spPr>
        <p:txBody>
          <a:bodyPr wrap="none" lIns="0" tIns="0" rIns="0" bIns="0" rtlCol="0" anchor="t"/>
          <a:lstStyle/>
          <a:p>
            <a:pPr marL="0" indent="0" algn="ctr">
              <a:lnSpc>
                <a:spcPts val="4750"/>
              </a:lnSpc>
              <a:buNone/>
            </a:pPr>
            <a:r>
              <a:rPr lang="en-US" sz="4400" dirty="0">
                <a:solidFill>
                  <a:srgbClr val="E9D9C3"/>
                </a:solidFill>
                <a:latin typeface="Gelasio Semi Bold" pitchFamily="34" charset="0"/>
                <a:ea typeface="Gelasio Semi Bold" pitchFamily="34" charset="-122"/>
                <a:cs typeface="Gelasio Semi Bold" pitchFamily="34" charset="-120"/>
              </a:rPr>
              <a:t>Key Findings and </a:t>
            </a:r>
          </a:p>
          <a:p>
            <a:pPr marL="0" indent="0" algn="ctr">
              <a:lnSpc>
                <a:spcPts val="4750"/>
              </a:lnSpc>
              <a:buNone/>
            </a:pPr>
            <a:r>
              <a:rPr lang="en-US" sz="4400" dirty="0">
                <a:solidFill>
                  <a:srgbClr val="E9D9C3"/>
                </a:solidFill>
                <a:latin typeface="Gelasio Semi Bold" pitchFamily="34" charset="0"/>
                <a:ea typeface="Gelasio Semi Bold" pitchFamily="34" charset="-122"/>
                <a:cs typeface="Gelasio Semi Bold" pitchFamily="34" charset="-120"/>
              </a:rPr>
              <a:t>Strategic Recommendations</a:t>
            </a:r>
            <a:endParaRPr lang="en-US" sz="4400" dirty="0">
              <a:solidFill>
                <a:srgbClr val="E9D9C3"/>
              </a:solidFill>
            </a:endParaRPr>
          </a:p>
        </p:txBody>
      </p:sp>
      <p:sp>
        <p:nvSpPr>
          <p:cNvPr id="3" name="Shape 1"/>
          <p:cNvSpPr/>
          <p:nvPr/>
        </p:nvSpPr>
        <p:spPr>
          <a:xfrm>
            <a:off x="678537" y="1527334"/>
            <a:ext cx="4295180" cy="3436858"/>
          </a:xfrm>
          <a:prstGeom prst="roundRect">
            <a:avLst>
              <a:gd name="adj" fmla="val 846"/>
            </a:avLst>
          </a:prstGeom>
          <a:noFill/>
          <a:ln/>
        </p:spPr>
      </p:sp>
      <p:sp>
        <p:nvSpPr>
          <p:cNvPr id="8" name="Shape 5"/>
          <p:cNvSpPr/>
          <p:nvPr/>
        </p:nvSpPr>
        <p:spPr>
          <a:xfrm>
            <a:off x="5167551" y="1527334"/>
            <a:ext cx="4295180" cy="3436858"/>
          </a:xfrm>
          <a:prstGeom prst="roundRect">
            <a:avLst>
              <a:gd name="adj" fmla="val 846"/>
            </a:avLst>
          </a:prstGeom>
          <a:noFill/>
          <a:ln/>
        </p:spPr>
      </p:sp>
      <p:sp>
        <p:nvSpPr>
          <p:cNvPr id="13" name="Shape 9"/>
          <p:cNvSpPr/>
          <p:nvPr/>
        </p:nvSpPr>
        <p:spPr>
          <a:xfrm>
            <a:off x="9656564" y="1527334"/>
            <a:ext cx="4295180" cy="3436858"/>
          </a:xfrm>
          <a:prstGeom prst="roundRect">
            <a:avLst>
              <a:gd name="adj" fmla="val 846"/>
            </a:avLst>
          </a:prstGeom>
          <a:noFill/>
          <a:ln/>
        </p:spPr>
      </p:sp>
      <p:grpSp>
        <p:nvGrpSpPr>
          <p:cNvPr id="57" name="Group 56">
            <a:extLst>
              <a:ext uri="{FF2B5EF4-FFF2-40B4-BE49-F238E27FC236}">
                <a16:creationId xmlns:a16="http://schemas.microsoft.com/office/drawing/2014/main" id="{A2726C6D-C90B-846C-8FD0-FB5DB56823E3}"/>
              </a:ext>
            </a:extLst>
          </p:cNvPr>
          <p:cNvGrpSpPr/>
          <p:nvPr/>
        </p:nvGrpSpPr>
        <p:grpSpPr>
          <a:xfrm>
            <a:off x="678537" y="2330911"/>
            <a:ext cx="3992487" cy="2439447"/>
            <a:chOff x="678537" y="2330911"/>
            <a:chExt cx="3992487" cy="2439447"/>
          </a:xfrm>
        </p:grpSpPr>
        <p:sp>
          <p:nvSpPr>
            <p:cNvPr id="7" name="Text 4"/>
            <p:cNvSpPr/>
            <p:nvPr/>
          </p:nvSpPr>
          <p:spPr>
            <a:xfrm>
              <a:off x="763512" y="3218974"/>
              <a:ext cx="3907512" cy="1551384"/>
            </a:xfrm>
            <a:prstGeom prst="rect">
              <a:avLst/>
            </a:prstGeom>
            <a:noFill/>
            <a:ln/>
          </p:spPr>
          <p:txBody>
            <a:bodyPr wrap="square" lIns="0" tIns="0" rIns="0" bIns="0" rtlCol="0" anchor="t"/>
            <a:lstStyle/>
            <a:p>
              <a:pPr>
                <a:lnSpc>
                  <a:spcPts val="2400"/>
                </a:lnSpc>
              </a:pPr>
              <a:r>
                <a:rPr lang="en-US" dirty="0">
                  <a:solidFill>
                    <a:srgbClr val="E9D9C3"/>
                  </a:solidFill>
                  <a:latin typeface="Gelasio" pitchFamily="34" charset="0"/>
                  <a:ea typeface="Gelasio" pitchFamily="34" charset="-122"/>
                  <a:cs typeface="Gelasio" pitchFamily="34" charset="-120"/>
                </a:rPr>
                <a:t>Customers accept BOGO offers more than any other type.</a:t>
              </a:r>
            </a:p>
            <a:p>
              <a:pPr>
                <a:lnSpc>
                  <a:spcPts val="2400"/>
                </a:lnSpc>
              </a:pPr>
              <a:r>
                <a:rPr lang="en-US" b="1" dirty="0">
                  <a:solidFill>
                    <a:srgbClr val="E9D9C3"/>
                  </a:solidFill>
                  <a:latin typeface="Gelasio" pitchFamily="34" charset="0"/>
                  <a:ea typeface="Gelasio" pitchFamily="34" charset="-122"/>
                  <a:cs typeface="Gelasio" pitchFamily="34" charset="-120"/>
                </a:rPr>
                <a:t>Action: </a:t>
              </a:r>
              <a:r>
                <a:rPr lang="en-US" dirty="0">
                  <a:solidFill>
                    <a:srgbClr val="E9D9C3"/>
                  </a:solidFill>
                  <a:latin typeface="Gelasio" pitchFamily="34" charset="0"/>
                  <a:ea typeface="Gelasio" pitchFamily="34" charset="-122"/>
                  <a:cs typeface="Gelasio" pitchFamily="34" charset="-120"/>
                </a:rPr>
                <a:t>Use more BOGO-style offers to boost engagement. </a:t>
              </a:r>
              <a:endParaRPr lang="en-US" dirty="0">
                <a:solidFill>
                  <a:srgbClr val="E9D9C3"/>
                </a:solidFill>
              </a:endParaRPr>
            </a:p>
          </p:txBody>
        </p:sp>
        <p:grpSp>
          <p:nvGrpSpPr>
            <p:cNvPr id="52" name="Group 51">
              <a:extLst>
                <a:ext uri="{FF2B5EF4-FFF2-40B4-BE49-F238E27FC236}">
                  <a16:creationId xmlns:a16="http://schemas.microsoft.com/office/drawing/2014/main" id="{D5DCA9B0-C0AF-6E84-02EF-2DD680C8F70F}"/>
                </a:ext>
              </a:extLst>
            </p:cNvPr>
            <p:cNvGrpSpPr/>
            <p:nvPr/>
          </p:nvGrpSpPr>
          <p:grpSpPr>
            <a:xfrm>
              <a:off x="678537" y="2330911"/>
              <a:ext cx="3792553" cy="728136"/>
              <a:chOff x="678537" y="2330911"/>
              <a:chExt cx="3792553" cy="728136"/>
            </a:xfrm>
          </p:grpSpPr>
          <p:pic>
            <p:nvPicPr>
              <p:cNvPr id="18" name="Image 3" descr="preencoded.png"/>
              <p:cNvPicPr>
                <a:picLocks noChangeAspect="1"/>
              </p:cNvPicPr>
              <p:nvPr/>
            </p:nvPicPr>
            <p:blipFill>
              <a:blip r:embed="rId3">
                <a:duotone>
                  <a:prstClr val="black"/>
                  <a:srgbClr val="D9C3A5">
                    <a:tint val="50000"/>
                    <a:satMod val="180000"/>
                  </a:srgbClr>
                </a:duotone>
              </a:blip>
              <a:stretch>
                <a:fillRect/>
              </a:stretch>
            </p:blipFill>
            <p:spPr>
              <a:xfrm>
                <a:off x="678537" y="2330911"/>
                <a:ext cx="3792553" cy="728136"/>
              </a:xfrm>
              <a:prstGeom prst="rect">
                <a:avLst/>
              </a:prstGeom>
              <a:noFill/>
            </p:spPr>
          </p:pic>
          <p:sp>
            <p:nvSpPr>
              <p:cNvPr id="38" name="Rectangle 37">
                <a:extLst>
                  <a:ext uri="{FF2B5EF4-FFF2-40B4-BE49-F238E27FC236}">
                    <a16:creationId xmlns:a16="http://schemas.microsoft.com/office/drawing/2014/main" id="{3BE0F291-B5D2-8ADD-6551-6614C53265DA}"/>
                  </a:ext>
                </a:extLst>
              </p:cNvPr>
              <p:cNvSpPr/>
              <p:nvPr/>
            </p:nvSpPr>
            <p:spPr>
              <a:xfrm>
                <a:off x="2082046" y="2460704"/>
                <a:ext cx="669073" cy="404865"/>
              </a:xfrm>
              <a:prstGeom prst="rect">
                <a:avLst/>
              </a:prstGeom>
              <a:solidFill>
                <a:srgbClr val="DFD0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 3"/>
              <p:cNvSpPr/>
              <p:nvPr/>
            </p:nvSpPr>
            <p:spPr>
              <a:xfrm>
                <a:off x="1008577" y="2400032"/>
                <a:ext cx="2377885" cy="591787"/>
              </a:xfrm>
              <a:prstGeom prst="rect">
                <a:avLst/>
              </a:prstGeom>
              <a:noFill/>
              <a:ln/>
            </p:spPr>
            <p:txBody>
              <a:bodyPr wrap="square" lIns="0" tIns="0" rIns="0" bIns="0" rtlCol="0" anchor="t"/>
              <a:lstStyle/>
              <a:p>
                <a:pPr algn="ctr">
                  <a:lnSpc>
                    <a:spcPts val="2350"/>
                  </a:lnSpc>
                </a:pPr>
                <a:r>
                  <a:rPr lang="en-US" dirty="0">
                    <a:solidFill>
                      <a:srgbClr val="472519"/>
                    </a:solidFill>
                    <a:latin typeface="Gelasio Semi Bold" pitchFamily="34" charset="0"/>
                    <a:ea typeface="Gelasio Semi Bold" pitchFamily="34" charset="-122"/>
                    <a:cs typeface="Gelasio Semi Bold" pitchFamily="34" charset="-120"/>
                  </a:rPr>
                  <a:t>BOGO Offers Get the Highest Response</a:t>
                </a:r>
                <a:endParaRPr lang="en-US" dirty="0">
                  <a:solidFill>
                    <a:srgbClr val="472519"/>
                  </a:solidFill>
                </a:endParaRPr>
              </a:p>
            </p:txBody>
          </p:sp>
          <p:pic>
            <p:nvPicPr>
              <p:cNvPr id="41" name="Graphic 40" descr="Bullseye with solid fill">
                <a:extLst>
                  <a:ext uri="{FF2B5EF4-FFF2-40B4-BE49-F238E27FC236}">
                    <a16:creationId xmlns:a16="http://schemas.microsoft.com/office/drawing/2014/main" id="{E935CA0A-C357-299F-7E42-5B3CC98C3A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0871" y="2383756"/>
                <a:ext cx="604254" cy="591787"/>
              </a:xfrm>
              <a:prstGeom prst="rect">
                <a:avLst/>
              </a:prstGeom>
            </p:spPr>
          </p:pic>
        </p:grpSp>
      </p:grpSp>
      <p:grpSp>
        <p:nvGrpSpPr>
          <p:cNvPr id="14" name="Group 13">
            <a:extLst>
              <a:ext uri="{FF2B5EF4-FFF2-40B4-BE49-F238E27FC236}">
                <a16:creationId xmlns:a16="http://schemas.microsoft.com/office/drawing/2014/main" id="{DA6A7A86-C76D-1E10-8BA1-E674834AE5B7}"/>
              </a:ext>
            </a:extLst>
          </p:cNvPr>
          <p:cNvGrpSpPr/>
          <p:nvPr/>
        </p:nvGrpSpPr>
        <p:grpSpPr>
          <a:xfrm>
            <a:off x="5294544" y="5033313"/>
            <a:ext cx="4101322" cy="2279924"/>
            <a:chOff x="5294544" y="5033313"/>
            <a:chExt cx="4101322" cy="2279924"/>
          </a:xfrm>
        </p:grpSpPr>
        <p:grpSp>
          <p:nvGrpSpPr>
            <p:cNvPr id="51" name="Group 50">
              <a:extLst>
                <a:ext uri="{FF2B5EF4-FFF2-40B4-BE49-F238E27FC236}">
                  <a16:creationId xmlns:a16="http://schemas.microsoft.com/office/drawing/2014/main" id="{671FEFE3-86D1-1750-9054-3CFBF114B084}"/>
                </a:ext>
              </a:extLst>
            </p:cNvPr>
            <p:cNvGrpSpPr/>
            <p:nvPr/>
          </p:nvGrpSpPr>
          <p:grpSpPr>
            <a:xfrm>
              <a:off x="5294544" y="5033313"/>
              <a:ext cx="4101322" cy="2279924"/>
              <a:chOff x="9783558" y="2327076"/>
              <a:chExt cx="3974352" cy="2279924"/>
            </a:xfrm>
          </p:grpSpPr>
          <p:sp>
            <p:nvSpPr>
              <p:cNvPr id="17" name="Text 12"/>
              <p:cNvSpPr/>
              <p:nvPr/>
            </p:nvSpPr>
            <p:spPr>
              <a:xfrm>
                <a:off x="9850398" y="3218974"/>
                <a:ext cx="3907512" cy="1388026"/>
              </a:xfrm>
              <a:prstGeom prst="rect">
                <a:avLst/>
              </a:prstGeom>
              <a:noFill/>
              <a:ln/>
            </p:spPr>
            <p:txBody>
              <a:bodyPr wrap="square" lIns="0" tIns="0" rIns="0" bIns="0" rtlCol="0" anchor="t"/>
              <a:lstStyle/>
              <a:p>
                <a:pPr>
                  <a:lnSpc>
                    <a:spcPts val="2400"/>
                  </a:lnSpc>
                </a:pPr>
                <a:r>
                  <a:rPr lang="en-US" dirty="0">
                    <a:solidFill>
                      <a:srgbClr val="E9D9C3"/>
                    </a:solidFill>
                    <a:latin typeface="Gelasio" pitchFamily="34" charset="0"/>
                    <a:ea typeface="Gelasio" pitchFamily="34" charset="-122"/>
                    <a:cs typeface="Gelasio" pitchFamily="34" charset="-120"/>
                  </a:rPr>
                  <a:t>Offer acceptance changes from month to month.</a:t>
                </a:r>
              </a:p>
              <a:p>
                <a:pPr>
                  <a:lnSpc>
                    <a:spcPts val="2400"/>
                  </a:lnSpc>
                </a:pPr>
                <a:r>
                  <a:rPr lang="en-US" b="1" dirty="0">
                    <a:solidFill>
                      <a:srgbClr val="E9D9C3"/>
                    </a:solidFill>
                    <a:latin typeface="Gelasio" pitchFamily="34" charset="0"/>
                    <a:ea typeface="Gelasio" pitchFamily="34" charset="-122"/>
                    <a:cs typeface="Gelasio" pitchFamily="34" charset="-120"/>
                  </a:rPr>
                  <a:t>Action: </a:t>
                </a:r>
                <a:r>
                  <a:rPr lang="en-US" dirty="0">
                    <a:solidFill>
                      <a:srgbClr val="E9D9C3"/>
                    </a:solidFill>
                    <a:latin typeface="Gelasio" pitchFamily="34" charset="0"/>
                    <a:ea typeface="Gelasio" pitchFamily="34" charset="-122"/>
                    <a:cs typeface="Gelasio" pitchFamily="34" charset="-120"/>
                  </a:rPr>
                  <a:t>Launch campaigns during high activity months to maximize results. </a:t>
                </a:r>
                <a:endParaRPr lang="en-US" dirty="0">
                  <a:solidFill>
                    <a:srgbClr val="E9D9C3"/>
                  </a:solidFill>
                </a:endParaRPr>
              </a:p>
            </p:txBody>
          </p:sp>
          <p:grpSp>
            <p:nvGrpSpPr>
              <p:cNvPr id="50" name="Group 49">
                <a:extLst>
                  <a:ext uri="{FF2B5EF4-FFF2-40B4-BE49-F238E27FC236}">
                    <a16:creationId xmlns:a16="http://schemas.microsoft.com/office/drawing/2014/main" id="{7754C06E-74CC-1BC2-C2A1-7004FD038ED5}"/>
                  </a:ext>
                </a:extLst>
              </p:cNvPr>
              <p:cNvGrpSpPr/>
              <p:nvPr/>
            </p:nvGrpSpPr>
            <p:grpSpPr>
              <a:xfrm>
                <a:off x="9783558" y="2327076"/>
                <a:ext cx="3739913" cy="752590"/>
                <a:chOff x="9783558" y="2327076"/>
                <a:chExt cx="3739913" cy="752590"/>
              </a:xfrm>
            </p:grpSpPr>
            <p:grpSp>
              <p:nvGrpSpPr>
                <p:cNvPr id="5" name="Group 4">
                  <a:extLst>
                    <a:ext uri="{FF2B5EF4-FFF2-40B4-BE49-F238E27FC236}">
                      <a16:creationId xmlns:a16="http://schemas.microsoft.com/office/drawing/2014/main" id="{B282825C-DACC-AF79-21C6-91CAA3E0C708}"/>
                    </a:ext>
                  </a:extLst>
                </p:cNvPr>
                <p:cNvGrpSpPr/>
                <p:nvPr/>
              </p:nvGrpSpPr>
              <p:grpSpPr>
                <a:xfrm>
                  <a:off x="9783558" y="2327076"/>
                  <a:ext cx="3739913" cy="730077"/>
                  <a:chOff x="9656563" y="1763144"/>
                  <a:chExt cx="3878392" cy="726242"/>
                </a:xfrm>
              </p:grpSpPr>
              <p:pic>
                <p:nvPicPr>
                  <p:cNvPr id="24" name="Image 5" descr="preencoded.png"/>
                  <p:cNvPicPr>
                    <a:picLocks noChangeAspect="1"/>
                  </p:cNvPicPr>
                  <p:nvPr/>
                </p:nvPicPr>
                <p:blipFill>
                  <a:blip r:embed="rId6">
                    <a:duotone>
                      <a:prstClr val="black"/>
                      <a:srgbClr val="D9C3A5">
                        <a:tint val="50000"/>
                        <a:satMod val="180000"/>
                      </a:srgbClr>
                    </a:duotone>
                  </a:blip>
                  <a:stretch>
                    <a:fillRect/>
                  </a:stretch>
                </p:blipFill>
                <p:spPr>
                  <a:xfrm>
                    <a:off x="9656563" y="1763144"/>
                    <a:ext cx="3878392" cy="726242"/>
                  </a:xfrm>
                  <a:prstGeom prst="rect">
                    <a:avLst/>
                  </a:prstGeom>
                  <a:noFill/>
                </p:spPr>
              </p:pic>
              <p:sp>
                <p:nvSpPr>
                  <p:cNvPr id="39" name="Rectangle 38">
                    <a:extLst>
                      <a:ext uri="{FF2B5EF4-FFF2-40B4-BE49-F238E27FC236}">
                        <a16:creationId xmlns:a16="http://schemas.microsoft.com/office/drawing/2014/main" id="{91F75F0B-3B08-4373-53A0-E4D207C36C3B}"/>
                      </a:ext>
                    </a:extLst>
                  </p:cNvPr>
                  <p:cNvSpPr/>
                  <p:nvPr/>
                </p:nvSpPr>
                <p:spPr>
                  <a:xfrm>
                    <a:off x="11135081" y="1936081"/>
                    <a:ext cx="669073" cy="404865"/>
                  </a:xfrm>
                  <a:prstGeom prst="rect">
                    <a:avLst/>
                  </a:prstGeom>
                  <a:solidFill>
                    <a:srgbClr val="DFD0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 11"/>
                <p:cNvSpPr/>
                <p:nvPr/>
              </p:nvSpPr>
              <p:spPr>
                <a:xfrm>
                  <a:off x="9878799" y="2383756"/>
                  <a:ext cx="2669555" cy="695910"/>
                </a:xfrm>
                <a:prstGeom prst="rect">
                  <a:avLst/>
                </a:prstGeom>
                <a:noFill/>
                <a:ln/>
              </p:spPr>
              <p:txBody>
                <a:bodyPr wrap="none" lIns="0" tIns="0" rIns="0" bIns="0" rtlCol="0" anchor="t"/>
                <a:lstStyle/>
                <a:p>
                  <a:pPr algn="ctr">
                    <a:lnSpc>
                      <a:spcPts val="2350"/>
                    </a:lnSpc>
                  </a:pPr>
                  <a:r>
                    <a:rPr lang="en-US" dirty="0">
                      <a:solidFill>
                        <a:srgbClr val="472519"/>
                      </a:solidFill>
                      <a:latin typeface="Gelasio Semi Bold" pitchFamily="34" charset="0"/>
                      <a:ea typeface="Gelasio Semi Bold" pitchFamily="34" charset="-122"/>
                      <a:cs typeface="Gelasio Semi Bold" pitchFamily="34" charset="-120"/>
                    </a:rPr>
                    <a:t>Monthly Response </a:t>
                  </a:r>
                </a:p>
                <a:p>
                  <a:pPr algn="ctr">
                    <a:lnSpc>
                      <a:spcPts val="2350"/>
                    </a:lnSpc>
                  </a:pPr>
                  <a:r>
                    <a:rPr lang="en-US" dirty="0">
                      <a:solidFill>
                        <a:srgbClr val="472519"/>
                      </a:solidFill>
                      <a:latin typeface="Gelasio Semi Bold" pitchFamily="34" charset="0"/>
                      <a:ea typeface="Gelasio Semi Bold" pitchFamily="34" charset="-122"/>
                      <a:cs typeface="Gelasio Semi Bold" pitchFamily="34" charset="-120"/>
                    </a:rPr>
                    <a:t>Levels Vary</a:t>
                  </a:r>
                  <a:endParaRPr lang="en-US" dirty="0">
                    <a:solidFill>
                      <a:srgbClr val="472519"/>
                    </a:solidFill>
                  </a:endParaRPr>
                </a:p>
              </p:txBody>
            </p:sp>
          </p:grpSp>
        </p:grpSp>
        <p:pic>
          <p:nvPicPr>
            <p:cNvPr id="62" name="Graphic 61" descr="Bar chart with solid fill">
              <a:extLst>
                <a:ext uri="{FF2B5EF4-FFF2-40B4-BE49-F238E27FC236}">
                  <a16:creationId xmlns:a16="http://schemas.microsoft.com/office/drawing/2014/main" id="{4C9726C6-A9BD-0945-6772-A089CDB678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5468" y="5126785"/>
              <a:ext cx="520861" cy="543132"/>
            </a:xfrm>
            <a:prstGeom prst="rect">
              <a:avLst/>
            </a:prstGeom>
          </p:spPr>
        </p:pic>
      </p:grpSp>
      <p:grpSp>
        <p:nvGrpSpPr>
          <p:cNvPr id="10" name="Group 9">
            <a:extLst>
              <a:ext uri="{FF2B5EF4-FFF2-40B4-BE49-F238E27FC236}">
                <a16:creationId xmlns:a16="http://schemas.microsoft.com/office/drawing/2014/main" id="{7C201D41-F7CD-334A-A8FB-97C238695685}"/>
              </a:ext>
            </a:extLst>
          </p:cNvPr>
          <p:cNvGrpSpPr/>
          <p:nvPr/>
        </p:nvGrpSpPr>
        <p:grpSpPr>
          <a:xfrm>
            <a:off x="678536" y="5033313"/>
            <a:ext cx="3992488" cy="2335375"/>
            <a:chOff x="678536" y="5033313"/>
            <a:chExt cx="3992488" cy="2335375"/>
          </a:xfrm>
        </p:grpSpPr>
        <p:grpSp>
          <p:nvGrpSpPr>
            <p:cNvPr id="58" name="Group 57">
              <a:extLst>
                <a:ext uri="{FF2B5EF4-FFF2-40B4-BE49-F238E27FC236}">
                  <a16:creationId xmlns:a16="http://schemas.microsoft.com/office/drawing/2014/main" id="{65690EC8-E66D-4E70-4606-1BE4FBAE812E}"/>
                </a:ext>
              </a:extLst>
            </p:cNvPr>
            <p:cNvGrpSpPr/>
            <p:nvPr/>
          </p:nvGrpSpPr>
          <p:grpSpPr>
            <a:xfrm>
              <a:off x="678536" y="5033313"/>
              <a:ext cx="3992488" cy="2335375"/>
              <a:chOff x="678536" y="5033313"/>
              <a:chExt cx="3992488" cy="2335375"/>
            </a:xfrm>
          </p:grpSpPr>
          <p:sp>
            <p:nvSpPr>
              <p:cNvPr id="29" name="TextBox 28">
                <a:extLst>
                  <a:ext uri="{FF2B5EF4-FFF2-40B4-BE49-F238E27FC236}">
                    <a16:creationId xmlns:a16="http://schemas.microsoft.com/office/drawing/2014/main" id="{04DB7725-927F-2E07-3A61-8BAF6E9F82E1}"/>
                  </a:ext>
                </a:extLst>
              </p:cNvPr>
              <p:cNvSpPr txBox="1"/>
              <p:nvPr/>
            </p:nvSpPr>
            <p:spPr>
              <a:xfrm>
                <a:off x="763513" y="5891360"/>
                <a:ext cx="3907511" cy="1477328"/>
              </a:xfrm>
              <a:prstGeom prst="rect">
                <a:avLst/>
              </a:prstGeom>
              <a:noFill/>
            </p:spPr>
            <p:txBody>
              <a:bodyPr wrap="square" rtlCol="0">
                <a:spAutoFit/>
              </a:bodyPr>
              <a:lstStyle/>
              <a:p>
                <a:r>
                  <a:rPr lang="en-US" dirty="0">
                    <a:solidFill>
                      <a:srgbClr val="E9D9C3"/>
                    </a:solidFill>
                    <a:latin typeface="Gelasio" pitchFamily="34" charset="0"/>
                    <a:ea typeface="Gelasio" pitchFamily="34" charset="-122"/>
                    <a:cs typeface="Gelasio" pitchFamily="34" charset="-120"/>
                  </a:rPr>
                  <a:t>Post-offer purchases are clearly higher than before.</a:t>
                </a:r>
              </a:p>
              <a:p>
                <a:r>
                  <a:rPr lang="en-US" b="1" dirty="0">
                    <a:solidFill>
                      <a:srgbClr val="E9D9C3"/>
                    </a:solidFill>
                    <a:latin typeface="Gelasio" pitchFamily="34" charset="0"/>
                    <a:ea typeface="Gelasio" pitchFamily="34" charset="-122"/>
                    <a:cs typeface="Gelasio" pitchFamily="34" charset="-120"/>
                  </a:rPr>
                  <a:t>Action: </a:t>
                </a:r>
                <a:r>
                  <a:rPr lang="en-US" dirty="0">
                    <a:solidFill>
                      <a:srgbClr val="E9D9C3"/>
                    </a:solidFill>
                    <a:latin typeface="Gelasio" pitchFamily="34" charset="0"/>
                    <a:ea typeface="Gelasio" pitchFamily="34" charset="-122"/>
                    <a:cs typeface="Gelasio" pitchFamily="34" charset="-120"/>
                  </a:rPr>
                  <a:t>Send follow-up nudges to convert one-time responders into repeat buyers.</a:t>
                </a:r>
                <a:endParaRPr lang="en-IN" dirty="0"/>
              </a:p>
            </p:txBody>
          </p:sp>
          <p:grpSp>
            <p:nvGrpSpPr>
              <p:cNvPr id="56" name="Group 55">
                <a:extLst>
                  <a:ext uri="{FF2B5EF4-FFF2-40B4-BE49-F238E27FC236}">
                    <a16:creationId xmlns:a16="http://schemas.microsoft.com/office/drawing/2014/main" id="{1B035015-23EA-B9EF-6221-DE0EC861317A}"/>
                  </a:ext>
                </a:extLst>
              </p:cNvPr>
              <p:cNvGrpSpPr/>
              <p:nvPr/>
            </p:nvGrpSpPr>
            <p:grpSpPr>
              <a:xfrm>
                <a:off x="678536" y="5033313"/>
                <a:ext cx="3792553" cy="707923"/>
                <a:chOff x="678536" y="5033313"/>
                <a:chExt cx="3792553" cy="707923"/>
              </a:xfrm>
            </p:grpSpPr>
            <p:grpSp>
              <p:nvGrpSpPr>
                <p:cNvPr id="48" name="Group 47">
                  <a:extLst>
                    <a:ext uri="{FF2B5EF4-FFF2-40B4-BE49-F238E27FC236}">
                      <a16:creationId xmlns:a16="http://schemas.microsoft.com/office/drawing/2014/main" id="{E652D77A-5B14-95F5-D6F7-88D22E451F39}"/>
                    </a:ext>
                  </a:extLst>
                </p:cNvPr>
                <p:cNvGrpSpPr/>
                <p:nvPr/>
              </p:nvGrpSpPr>
              <p:grpSpPr>
                <a:xfrm>
                  <a:off x="678536" y="5033313"/>
                  <a:ext cx="3792553" cy="707923"/>
                  <a:chOff x="678536" y="5033313"/>
                  <a:chExt cx="3700989" cy="707923"/>
                </a:xfrm>
              </p:grpSpPr>
              <p:pic>
                <p:nvPicPr>
                  <p:cNvPr id="20" name="Image 3" descr="preencoded.png">
                    <a:extLst>
                      <a:ext uri="{FF2B5EF4-FFF2-40B4-BE49-F238E27FC236}">
                        <a16:creationId xmlns:a16="http://schemas.microsoft.com/office/drawing/2014/main" id="{F041FE0F-0A89-5F68-B4C2-FFCFA090B12E}"/>
                      </a:ext>
                    </a:extLst>
                  </p:cNvPr>
                  <p:cNvPicPr>
                    <a:picLocks noChangeAspect="1"/>
                  </p:cNvPicPr>
                  <p:nvPr/>
                </p:nvPicPr>
                <p:blipFill>
                  <a:blip r:embed="rId3">
                    <a:duotone>
                      <a:prstClr val="black"/>
                      <a:srgbClr val="D9C3A5">
                        <a:tint val="50000"/>
                        <a:satMod val="180000"/>
                      </a:srgbClr>
                    </a:duotone>
                  </a:blip>
                  <a:stretch>
                    <a:fillRect/>
                  </a:stretch>
                </p:blipFill>
                <p:spPr>
                  <a:xfrm>
                    <a:off x="678536" y="5033313"/>
                    <a:ext cx="3700989" cy="707923"/>
                  </a:xfrm>
                  <a:prstGeom prst="rect">
                    <a:avLst/>
                  </a:prstGeom>
                  <a:noFill/>
                </p:spPr>
              </p:pic>
              <p:sp>
                <p:nvSpPr>
                  <p:cNvPr id="47" name="Rectangle 46">
                    <a:extLst>
                      <a:ext uri="{FF2B5EF4-FFF2-40B4-BE49-F238E27FC236}">
                        <a16:creationId xmlns:a16="http://schemas.microsoft.com/office/drawing/2014/main" id="{3FFAC385-F708-D391-AAB9-F6B935E4F49C}"/>
                      </a:ext>
                    </a:extLst>
                  </p:cNvPr>
                  <p:cNvSpPr/>
                  <p:nvPr/>
                </p:nvSpPr>
                <p:spPr>
                  <a:xfrm>
                    <a:off x="2427240" y="5088946"/>
                    <a:ext cx="1001451" cy="605790"/>
                  </a:xfrm>
                  <a:prstGeom prst="rect">
                    <a:avLst/>
                  </a:prstGeom>
                  <a:solidFill>
                    <a:srgbClr val="DFD0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TextBox 27">
                  <a:extLst>
                    <a:ext uri="{FF2B5EF4-FFF2-40B4-BE49-F238E27FC236}">
                      <a16:creationId xmlns:a16="http://schemas.microsoft.com/office/drawing/2014/main" id="{84E112FA-B4ED-3789-5883-31EC1BA48DC5}"/>
                    </a:ext>
                  </a:extLst>
                </p:cNvPr>
                <p:cNvSpPr txBox="1"/>
                <p:nvPr/>
              </p:nvSpPr>
              <p:spPr>
                <a:xfrm>
                  <a:off x="710030" y="5079409"/>
                  <a:ext cx="2644065" cy="646331"/>
                </a:xfrm>
                <a:prstGeom prst="rect">
                  <a:avLst/>
                </a:prstGeom>
                <a:noFill/>
              </p:spPr>
              <p:txBody>
                <a:bodyPr wrap="square" rtlCol="0">
                  <a:spAutoFit/>
                </a:bodyPr>
                <a:lstStyle/>
                <a:p>
                  <a:pPr algn="ctr"/>
                  <a:r>
                    <a:rPr lang="en-US" dirty="0">
                      <a:solidFill>
                        <a:srgbClr val="472519"/>
                      </a:solidFill>
                      <a:latin typeface="Gelasio Semi Bold" pitchFamily="34" charset="0"/>
                      <a:ea typeface="Gelasio Semi Bold" pitchFamily="34" charset="-122"/>
                      <a:cs typeface="Gelasio Semi Bold" pitchFamily="34" charset="-120"/>
                    </a:rPr>
                    <a:t>Purchases Increase </a:t>
                  </a:r>
                </a:p>
                <a:p>
                  <a:pPr algn="ctr"/>
                  <a:r>
                    <a:rPr lang="en-US" dirty="0">
                      <a:solidFill>
                        <a:srgbClr val="472519"/>
                      </a:solidFill>
                      <a:latin typeface="Gelasio Semi Bold" pitchFamily="34" charset="0"/>
                      <a:ea typeface="Gelasio Semi Bold" pitchFamily="34" charset="-122"/>
                      <a:cs typeface="Gelasio Semi Bold" pitchFamily="34" charset="-120"/>
                    </a:rPr>
                    <a:t>After Offers </a:t>
                  </a:r>
                  <a:endParaRPr lang="en-IN" dirty="0">
                    <a:solidFill>
                      <a:srgbClr val="472519"/>
                    </a:solidFill>
                  </a:endParaRPr>
                </a:p>
              </p:txBody>
            </p:sp>
          </p:grpSp>
        </p:grpSp>
        <p:pic>
          <p:nvPicPr>
            <p:cNvPr id="64" name="Graphic 63" descr="Upward trend with solid fill">
              <a:extLst>
                <a:ext uri="{FF2B5EF4-FFF2-40B4-BE49-F238E27FC236}">
                  <a16:creationId xmlns:a16="http://schemas.microsoft.com/office/drawing/2014/main" id="{B81F720D-AB1C-6E90-D440-817B2BF614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17643" y="5126785"/>
              <a:ext cx="514988" cy="543132"/>
            </a:xfrm>
            <a:prstGeom prst="rect">
              <a:avLst/>
            </a:prstGeom>
          </p:spPr>
        </p:pic>
      </p:grpSp>
      <p:grpSp>
        <p:nvGrpSpPr>
          <p:cNvPr id="22" name="Group 21">
            <a:extLst>
              <a:ext uri="{FF2B5EF4-FFF2-40B4-BE49-F238E27FC236}">
                <a16:creationId xmlns:a16="http://schemas.microsoft.com/office/drawing/2014/main" id="{9BF33D58-7ECC-B6F6-F5FF-3ECF89DBDF98}"/>
              </a:ext>
            </a:extLst>
          </p:cNvPr>
          <p:cNvGrpSpPr/>
          <p:nvPr/>
        </p:nvGrpSpPr>
        <p:grpSpPr>
          <a:xfrm>
            <a:off x="9721215" y="4850850"/>
            <a:ext cx="4288006" cy="2517839"/>
            <a:chOff x="9721215" y="4850850"/>
            <a:chExt cx="4288006" cy="2517839"/>
          </a:xfrm>
        </p:grpSpPr>
        <p:sp>
          <p:nvSpPr>
            <p:cNvPr id="25" name="Text 17"/>
            <p:cNvSpPr/>
            <p:nvPr/>
          </p:nvSpPr>
          <p:spPr>
            <a:xfrm>
              <a:off x="9721215" y="6151721"/>
              <a:ext cx="2423636" cy="303014"/>
            </a:xfrm>
            <a:prstGeom prst="rect">
              <a:avLst/>
            </a:prstGeom>
            <a:noFill/>
            <a:ln/>
          </p:spPr>
          <p:txBody>
            <a:bodyPr wrap="none" lIns="0" tIns="0" rIns="0" bIns="0" rtlCol="0" anchor="t"/>
            <a:lstStyle/>
            <a:p>
              <a:pPr marL="0" indent="0" algn="l">
                <a:lnSpc>
                  <a:spcPts val="2350"/>
                </a:lnSpc>
                <a:buNone/>
              </a:pPr>
              <a:endParaRPr lang="en-US" dirty="0">
                <a:solidFill>
                  <a:srgbClr val="E9D9C3"/>
                </a:solidFill>
              </a:endParaRPr>
            </a:p>
          </p:txBody>
        </p:sp>
        <p:grpSp>
          <p:nvGrpSpPr>
            <p:cNvPr id="55" name="Group 54">
              <a:extLst>
                <a:ext uri="{FF2B5EF4-FFF2-40B4-BE49-F238E27FC236}">
                  <a16:creationId xmlns:a16="http://schemas.microsoft.com/office/drawing/2014/main" id="{79B5E3A5-01E9-2523-E826-4E2671E64DB5}"/>
                </a:ext>
              </a:extLst>
            </p:cNvPr>
            <p:cNvGrpSpPr/>
            <p:nvPr/>
          </p:nvGrpSpPr>
          <p:grpSpPr>
            <a:xfrm>
              <a:off x="9850398" y="5043610"/>
              <a:ext cx="4101346" cy="2325079"/>
              <a:chOff x="9850398" y="5043610"/>
              <a:chExt cx="4101346" cy="2325079"/>
            </a:xfrm>
          </p:grpSpPr>
          <p:sp>
            <p:nvSpPr>
              <p:cNvPr id="36" name="TextBox 35">
                <a:extLst>
                  <a:ext uri="{FF2B5EF4-FFF2-40B4-BE49-F238E27FC236}">
                    <a16:creationId xmlns:a16="http://schemas.microsoft.com/office/drawing/2014/main" id="{92D3D95C-D8D7-F436-C64A-FF740CC8DE1B}"/>
                  </a:ext>
                </a:extLst>
              </p:cNvPr>
              <p:cNvSpPr txBox="1"/>
              <p:nvPr/>
            </p:nvSpPr>
            <p:spPr>
              <a:xfrm>
                <a:off x="9959377" y="5891361"/>
                <a:ext cx="3936381" cy="1477328"/>
              </a:xfrm>
              <a:prstGeom prst="rect">
                <a:avLst/>
              </a:prstGeom>
              <a:noFill/>
            </p:spPr>
            <p:txBody>
              <a:bodyPr wrap="square" rtlCol="0">
                <a:spAutoFit/>
              </a:bodyPr>
              <a:lstStyle/>
              <a:p>
                <a:r>
                  <a:rPr lang="en-US" dirty="0">
                    <a:solidFill>
                      <a:srgbClr val="E9D9C3"/>
                    </a:solidFill>
                    <a:latin typeface="Gelasio" pitchFamily="34" charset="0"/>
                    <a:ea typeface="Gelasio" pitchFamily="34" charset="-122"/>
                    <a:cs typeface="Gelasio" pitchFamily="34" charset="-120"/>
                  </a:rPr>
                  <a:t>Information-only messages have minimal customer interaction.</a:t>
                </a:r>
              </a:p>
              <a:p>
                <a:r>
                  <a:rPr lang="en-US" b="1" dirty="0">
                    <a:solidFill>
                      <a:srgbClr val="E9D9C3"/>
                    </a:solidFill>
                    <a:latin typeface="Gelasio" pitchFamily="34" charset="0"/>
                    <a:ea typeface="Gelasio" pitchFamily="34" charset="-122"/>
                    <a:cs typeface="Gelasio" pitchFamily="34" charset="-120"/>
                  </a:rPr>
                  <a:t>Action: </a:t>
                </a:r>
                <a:r>
                  <a:rPr lang="en-US" dirty="0">
                    <a:solidFill>
                      <a:srgbClr val="E9D9C3"/>
                    </a:solidFill>
                    <a:latin typeface="Gelasio" pitchFamily="34" charset="0"/>
                    <a:ea typeface="Gelasio" pitchFamily="34" charset="-122"/>
                    <a:cs typeface="Gelasio" pitchFamily="34" charset="-120"/>
                  </a:rPr>
                  <a:t>Add incentives or benefits to improve engagement with informational messages.</a:t>
                </a:r>
                <a:endParaRPr lang="en-IN" dirty="0"/>
              </a:p>
            </p:txBody>
          </p:sp>
          <p:pic>
            <p:nvPicPr>
              <p:cNvPr id="45" name="Image 3" descr="preencoded.png">
                <a:extLst>
                  <a:ext uri="{FF2B5EF4-FFF2-40B4-BE49-F238E27FC236}">
                    <a16:creationId xmlns:a16="http://schemas.microsoft.com/office/drawing/2014/main" id="{43AA832B-36AB-4525-F1A7-FA84E81C405A}"/>
                  </a:ext>
                </a:extLst>
              </p:cNvPr>
              <p:cNvPicPr>
                <a:picLocks noChangeAspect="1"/>
              </p:cNvPicPr>
              <p:nvPr/>
            </p:nvPicPr>
            <p:blipFill>
              <a:blip r:embed="rId3">
                <a:duotone>
                  <a:prstClr val="black"/>
                  <a:srgbClr val="D9C3A5">
                    <a:tint val="50000"/>
                    <a:satMod val="180000"/>
                  </a:srgbClr>
                </a:duotone>
              </a:blip>
              <a:stretch>
                <a:fillRect/>
              </a:stretch>
            </p:blipFill>
            <p:spPr>
              <a:xfrm>
                <a:off x="9850398" y="5043610"/>
                <a:ext cx="4101346" cy="719780"/>
              </a:xfrm>
              <a:prstGeom prst="rect">
                <a:avLst/>
              </a:prstGeom>
              <a:noFill/>
            </p:spPr>
          </p:pic>
          <p:sp>
            <p:nvSpPr>
              <p:cNvPr id="54" name="Rectangle 53">
                <a:extLst>
                  <a:ext uri="{FF2B5EF4-FFF2-40B4-BE49-F238E27FC236}">
                    <a16:creationId xmlns:a16="http://schemas.microsoft.com/office/drawing/2014/main" id="{5D22C6DC-C833-76D2-E7E1-59C7E1086A7F}"/>
                  </a:ext>
                </a:extLst>
              </p:cNvPr>
              <p:cNvSpPr/>
              <p:nvPr/>
            </p:nvSpPr>
            <p:spPr>
              <a:xfrm>
                <a:off x="11479532" y="5185458"/>
                <a:ext cx="763929" cy="533757"/>
              </a:xfrm>
              <a:prstGeom prst="rect">
                <a:avLst/>
              </a:prstGeom>
              <a:solidFill>
                <a:srgbClr val="DFD0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0089E40-2812-87DC-B71C-60CF34724071}"/>
                  </a:ext>
                </a:extLst>
              </p:cNvPr>
              <p:cNvSpPr txBox="1"/>
              <p:nvPr/>
            </p:nvSpPr>
            <p:spPr>
              <a:xfrm>
                <a:off x="9858600" y="5058247"/>
                <a:ext cx="3296480" cy="646331"/>
              </a:xfrm>
              <a:prstGeom prst="rect">
                <a:avLst/>
              </a:prstGeom>
              <a:noFill/>
            </p:spPr>
            <p:txBody>
              <a:bodyPr wrap="square" rtlCol="0">
                <a:spAutoFit/>
              </a:bodyPr>
              <a:lstStyle/>
              <a:p>
                <a:pPr algn="ctr"/>
                <a:r>
                  <a:rPr lang="en-US" dirty="0">
                    <a:solidFill>
                      <a:srgbClr val="472519"/>
                    </a:solidFill>
                    <a:latin typeface="Gelasio Semi Bold" pitchFamily="34" charset="0"/>
                    <a:ea typeface="Gelasio Semi Bold" pitchFamily="34" charset="-122"/>
                    <a:cs typeface="Gelasio Semi Bold" pitchFamily="34" charset="-120"/>
                  </a:rPr>
                  <a:t>Informational Offers Get </a:t>
                </a:r>
              </a:p>
              <a:p>
                <a:pPr algn="ctr"/>
                <a:r>
                  <a:rPr lang="en-US" dirty="0">
                    <a:solidFill>
                      <a:srgbClr val="472519"/>
                    </a:solidFill>
                    <a:latin typeface="Gelasio Semi Bold" pitchFamily="34" charset="0"/>
                    <a:ea typeface="Gelasio Semi Bold" pitchFamily="34" charset="-122"/>
                    <a:cs typeface="Gelasio Semi Bold" pitchFamily="34" charset="-120"/>
                  </a:rPr>
                  <a:t>Very Low Acceptance</a:t>
                </a:r>
                <a:endParaRPr lang="en-IN" dirty="0">
                  <a:solidFill>
                    <a:srgbClr val="472519"/>
                  </a:solidFill>
                </a:endParaRPr>
              </a:p>
            </p:txBody>
          </p:sp>
        </p:grpSp>
        <p:pic>
          <p:nvPicPr>
            <p:cNvPr id="66" name="Picture 65" descr="A black and white circle with a letter in it&#10;&#10;AI-generated content may be incorrect.">
              <a:extLst>
                <a:ext uri="{FF2B5EF4-FFF2-40B4-BE49-F238E27FC236}">
                  <a16:creationId xmlns:a16="http://schemas.microsoft.com/office/drawing/2014/main" id="{95FAF892-558E-CF17-A46A-7B2B0967A4D0}"/>
                </a:ext>
              </a:extLst>
            </p:cNvPr>
            <p:cNvPicPr>
              <a:picLocks noChangeAspect="1"/>
            </p:cNvPicPr>
            <p:nvPr/>
          </p:nvPicPr>
          <p:blipFill>
            <a:blip r:embed="rId11">
              <a:duotone>
                <a:prstClr val="black"/>
                <a:schemeClr val="accent2">
                  <a:tint val="45000"/>
                  <a:satMod val="400000"/>
                </a:schemeClr>
              </a:duotone>
              <a:extLst>
                <a:ext uri="{BEBA8EAE-BF5A-486C-A8C5-ECC9F3942E4B}">
                  <a14:imgProps xmlns:a14="http://schemas.microsoft.com/office/drawing/2010/main">
                    <a14:imgLayer r:embed="rId12">
                      <a14:imgEffect>
                        <a14:backgroundRemoval t="10000" b="90000" l="10000" r="90000">
                          <a14:foregroundMark x1="50293" y1="48535" x2="50586" y2="59180"/>
                          <a14:foregroundMark x1="49609" y1="39258" x2="50977" y2="41211"/>
                        </a14:backgroundRemoval>
                      </a14:imgEffect>
                    </a14:imgLayer>
                  </a14:imgProps>
                </a:ext>
              </a:extLst>
            </a:blip>
            <a:stretch>
              <a:fillRect/>
            </a:stretch>
          </p:blipFill>
          <p:spPr>
            <a:xfrm>
              <a:off x="12823838" y="4850850"/>
              <a:ext cx="1185383" cy="1072847"/>
            </a:xfrm>
            <a:prstGeom prst="rect">
              <a:avLst/>
            </a:prstGeom>
          </p:spPr>
        </p:pic>
      </p:grpSp>
      <p:grpSp>
        <p:nvGrpSpPr>
          <p:cNvPr id="9" name="Group 8">
            <a:extLst>
              <a:ext uri="{FF2B5EF4-FFF2-40B4-BE49-F238E27FC236}">
                <a16:creationId xmlns:a16="http://schemas.microsoft.com/office/drawing/2014/main" id="{1923E330-9139-6B87-815F-84799AA61EB4}"/>
              </a:ext>
            </a:extLst>
          </p:cNvPr>
          <p:cNvGrpSpPr/>
          <p:nvPr/>
        </p:nvGrpSpPr>
        <p:grpSpPr>
          <a:xfrm>
            <a:off x="9850398" y="2280383"/>
            <a:ext cx="4089643" cy="2395527"/>
            <a:chOff x="9850398" y="2280383"/>
            <a:chExt cx="4089643" cy="2395527"/>
          </a:xfrm>
        </p:grpSpPr>
        <p:grpSp>
          <p:nvGrpSpPr>
            <p:cNvPr id="49" name="Group 48">
              <a:extLst>
                <a:ext uri="{FF2B5EF4-FFF2-40B4-BE49-F238E27FC236}">
                  <a16:creationId xmlns:a16="http://schemas.microsoft.com/office/drawing/2014/main" id="{C5995DF2-7FD1-B234-54C6-A989EA4402EC}"/>
                </a:ext>
              </a:extLst>
            </p:cNvPr>
            <p:cNvGrpSpPr/>
            <p:nvPr/>
          </p:nvGrpSpPr>
          <p:grpSpPr>
            <a:xfrm>
              <a:off x="9850398" y="2327077"/>
              <a:ext cx="4089643" cy="2348833"/>
              <a:chOff x="5167550" y="5012383"/>
              <a:chExt cx="4089643" cy="2348833"/>
            </a:xfrm>
          </p:grpSpPr>
          <p:sp>
            <p:nvSpPr>
              <p:cNvPr id="34" name="TextBox 33">
                <a:extLst>
                  <a:ext uri="{FF2B5EF4-FFF2-40B4-BE49-F238E27FC236}">
                    <a16:creationId xmlns:a16="http://schemas.microsoft.com/office/drawing/2014/main" id="{0433CEEE-8C9D-4DB2-5798-04142D6A1169}"/>
                  </a:ext>
                </a:extLst>
              </p:cNvPr>
              <p:cNvSpPr txBox="1"/>
              <p:nvPr/>
            </p:nvSpPr>
            <p:spPr>
              <a:xfrm>
                <a:off x="5276529" y="5883888"/>
                <a:ext cx="3972224" cy="1477328"/>
              </a:xfrm>
              <a:prstGeom prst="rect">
                <a:avLst/>
              </a:prstGeom>
              <a:noFill/>
            </p:spPr>
            <p:txBody>
              <a:bodyPr wrap="square" rtlCol="0">
                <a:spAutoFit/>
              </a:bodyPr>
              <a:lstStyle/>
              <a:p>
                <a:r>
                  <a:rPr lang="en-US" dirty="0">
                    <a:solidFill>
                      <a:srgbClr val="E9D9C3"/>
                    </a:solidFill>
                    <a:latin typeface="Gelasio" pitchFamily="34" charset="0"/>
                    <a:ea typeface="Gelasio" pitchFamily="34" charset="-122"/>
                    <a:cs typeface="Gelasio" pitchFamily="34" charset="-120"/>
                  </a:rPr>
                  <a:t>Certain product categories show stronger purchase activity during  offer periods.</a:t>
                </a:r>
              </a:p>
              <a:p>
                <a:r>
                  <a:rPr lang="en-US" b="1" dirty="0">
                    <a:solidFill>
                      <a:srgbClr val="E9D9C3"/>
                    </a:solidFill>
                    <a:latin typeface="Gelasio" pitchFamily="34" charset="0"/>
                    <a:ea typeface="Gelasio" pitchFamily="34" charset="-122"/>
                    <a:cs typeface="Gelasio" pitchFamily="34" charset="-120"/>
                  </a:rPr>
                  <a:t>Action: </a:t>
                </a:r>
                <a:r>
                  <a:rPr lang="en-US" dirty="0">
                    <a:solidFill>
                      <a:srgbClr val="E9D9C3"/>
                    </a:solidFill>
                    <a:latin typeface="Gelasio" pitchFamily="34" charset="0"/>
                    <a:ea typeface="Gelasio" pitchFamily="34" charset="-122"/>
                    <a:cs typeface="Gelasio" pitchFamily="34" charset="-120"/>
                  </a:rPr>
                  <a:t>Prioritize offer campaigns on high-performing product categories. </a:t>
                </a:r>
                <a:endParaRPr lang="en-IN" dirty="0"/>
              </a:p>
            </p:txBody>
          </p:sp>
          <p:pic>
            <p:nvPicPr>
              <p:cNvPr id="33" name="Image 3" descr="preencoded.png">
                <a:extLst>
                  <a:ext uri="{FF2B5EF4-FFF2-40B4-BE49-F238E27FC236}">
                    <a16:creationId xmlns:a16="http://schemas.microsoft.com/office/drawing/2014/main" id="{45FF6FF7-23B0-7F4E-C33F-268CC553D360}"/>
                  </a:ext>
                </a:extLst>
              </p:cNvPr>
              <p:cNvPicPr>
                <a:picLocks noChangeAspect="1"/>
              </p:cNvPicPr>
              <p:nvPr/>
            </p:nvPicPr>
            <p:blipFill>
              <a:blip r:embed="rId3">
                <a:duotone>
                  <a:prstClr val="black"/>
                  <a:srgbClr val="D9C3A5">
                    <a:tint val="50000"/>
                    <a:satMod val="180000"/>
                  </a:srgbClr>
                </a:duotone>
              </a:blip>
              <a:stretch>
                <a:fillRect/>
              </a:stretch>
            </p:blipFill>
            <p:spPr>
              <a:xfrm>
                <a:off x="5167550" y="5012383"/>
                <a:ext cx="4089643" cy="731970"/>
              </a:xfrm>
              <a:prstGeom prst="rect">
                <a:avLst/>
              </a:prstGeom>
              <a:noFill/>
            </p:spPr>
          </p:pic>
          <p:sp>
            <p:nvSpPr>
              <p:cNvPr id="43" name="Rectangle 42">
                <a:extLst>
                  <a:ext uri="{FF2B5EF4-FFF2-40B4-BE49-F238E27FC236}">
                    <a16:creationId xmlns:a16="http://schemas.microsoft.com/office/drawing/2014/main" id="{2185C4D8-F917-85BE-CD0E-448A1076146A}"/>
                  </a:ext>
                </a:extLst>
              </p:cNvPr>
              <p:cNvSpPr/>
              <p:nvPr/>
            </p:nvSpPr>
            <p:spPr>
              <a:xfrm>
                <a:off x="6664852" y="5190275"/>
                <a:ext cx="833377" cy="469334"/>
              </a:xfrm>
              <a:prstGeom prst="rect">
                <a:avLst/>
              </a:prstGeom>
              <a:solidFill>
                <a:srgbClr val="DFD0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96E427E0-5305-9612-2427-1361DFDE14EC}"/>
                  </a:ext>
                </a:extLst>
              </p:cNvPr>
              <p:cNvSpPr txBox="1"/>
              <p:nvPr/>
            </p:nvSpPr>
            <p:spPr>
              <a:xfrm>
                <a:off x="5264253" y="5074405"/>
                <a:ext cx="3296479" cy="646331"/>
              </a:xfrm>
              <a:prstGeom prst="rect">
                <a:avLst/>
              </a:prstGeom>
              <a:noFill/>
            </p:spPr>
            <p:txBody>
              <a:bodyPr wrap="square" rtlCol="0">
                <a:spAutoFit/>
              </a:bodyPr>
              <a:lstStyle/>
              <a:p>
                <a:pPr algn="ctr"/>
                <a:r>
                  <a:rPr lang="en-US" dirty="0">
                    <a:solidFill>
                      <a:srgbClr val="472519"/>
                    </a:solidFill>
                    <a:latin typeface="Gelasio Semi Bold" pitchFamily="34" charset="0"/>
                    <a:ea typeface="Gelasio Semi Bold" pitchFamily="34" charset="-122"/>
                    <a:cs typeface="Gelasio Semi Bold" pitchFamily="34" charset="-120"/>
                  </a:rPr>
                  <a:t>Some Categories Perform </a:t>
                </a:r>
              </a:p>
              <a:p>
                <a:pPr algn="ctr"/>
                <a:r>
                  <a:rPr lang="en-US" dirty="0">
                    <a:solidFill>
                      <a:srgbClr val="472519"/>
                    </a:solidFill>
                    <a:latin typeface="Gelasio Semi Bold" pitchFamily="34" charset="0"/>
                    <a:ea typeface="Gelasio Semi Bold" pitchFamily="34" charset="-122"/>
                    <a:cs typeface="Gelasio Semi Bold" pitchFamily="34" charset="-120"/>
                  </a:rPr>
                  <a:t>Better During Offers</a:t>
                </a:r>
                <a:endParaRPr lang="en-IN" dirty="0">
                  <a:solidFill>
                    <a:srgbClr val="472519"/>
                  </a:solidFill>
                </a:endParaRPr>
              </a:p>
            </p:txBody>
          </p:sp>
        </p:grpSp>
        <p:pic>
          <p:nvPicPr>
            <p:cNvPr id="68" name="Picture 67" descr="A black and white image of a square with icons&#10;&#10;AI-generated content may be incorrect.">
              <a:extLst>
                <a:ext uri="{FF2B5EF4-FFF2-40B4-BE49-F238E27FC236}">
                  <a16:creationId xmlns:a16="http://schemas.microsoft.com/office/drawing/2014/main" id="{A7B5EAD4-E5FC-7611-33D6-28C366795F9C}"/>
                </a:ext>
              </a:extLst>
            </p:cNvPr>
            <p:cNvPicPr>
              <a:picLocks noChangeAspect="1"/>
            </p:cNvPicPr>
            <p:nvPr/>
          </p:nvPicPr>
          <p:blipFill>
            <a:blip r:embed="rId13">
              <a:duotone>
                <a:prstClr val="black"/>
                <a:srgbClr val="6E473B">
                  <a:tint val="45000"/>
                  <a:satMod val="400000"/>
                </a:srgbClr>
              </a:duotone>
              <a:extLst>
                <a:ext uri="{BEBA8EAE-BF5A-486C-A8C5-ECC9F3942E4B}">
                  <a14:imgProps xmlns:a14="http://schemas.microsoft.com/office/drawing/2010/main">
                    <a14:imgLayer r:embed="rId14">
                      <a14:imgEffect>
                        <a14:backgroundRemoval t="10000" b="90000" l="10000" r="90000">
                          <a14:foregroundMark x1="36328" y1="30664" x2="30273" y2="33496"/>
                          <a14:foregroundMark x1="30273" y1="33496" x2="36816" y2="37793"/>
                          <a14:foregroundMark x1="36816" y1="37793" x2="33398" y2="31543"/>
                          <a14:foregroundMark x1="33398" y1="31543" x2="32129" y2="33887"/>
                          <a14:foregroundMark x1="51270" y1="31250" x2="51172" y2="37793"/>
                          <a14:foregroundMark x1="51172" y1="37793" x2="52637" y2="37012"/>
                          <a14:foregroundMark x1="63770" y1="32617" x2="67969" y2="35840"/>
                          <a14:foregroundMark x1="63672" y1="31250" x2="72070" y2="32324"/>
                          <a14:foregroundMark x1="72070" y1="32324" x2="62695" y2="31445"/>
                          <a14:foregroundMark x1="62695" y1="31445" x2="65332" y2="37500"/>
                          <a14:foregroundMark x1="65332" y1="37500" x2="67871" y2="36426"/>
                          <a14:foregroundMark x1="68164" y1="48926" x2="60449" y2="53320"/>
                          <a14:foregroundMark x1="60449" y1="53320" x2="60938" y2="54004"/>
                          <a14:foregroundMark x1="47754" y1="49512" x2="44727" y2="54395"/>
                          <a14:foregroundMark x1="44727" y1="54395" x2="44141" y2="53320"/>
                          <a14:foregroundMark x1="27734" y1="48926" x2="33594" y2="54688"/>
                          <a14:foregroundMark x1="33594" y1="54688" x2="29492" y2="49121"/>
                          <a14:foregroundMark x1="29492" y1="49121" x2="30566" y2="48145"/>
                          <a14:foregroundMark x1="31055" y1="47559" x2="36230" y2="52344"/>
                          <a14:foregroundMark x1="36230" y1="52344" x2="34277" y2="52734"/>
                          <a14:foregroundMark x1="33105" y1="48145" x2="38770" y2="50977"/>
                          <a14:foregroundMark x1="38770" y1="50977" x2="37598" y2="51660"/>
                          <a14:foregroundMark x1="45605" y1="46387" x2="52051" y2="50684"/>
                          <a14:foregroundMark x1="52051" y1="50684" x2="52344" y2="53613"/>
                          <a14:foregroundMark x1="32031" y1="62891" x2="38867" y2="65625"/>
                          <a14:foregroundMark x1="38867" y1="65625" x2="34766" y2="61426"/>
                          <a14:foregroundMark x1="34766" y1="61426" x2="30176" y2="68457"/>
                          <a14:foregroundMark x1="45117" y1="63477" x2="51953" y2="64355"/>
                          <a14:foregroundMark x1="51953" y1="64355" x2="46875" y2="67480"/>
                          <a14:foregroundMark x1="46875" y1="67480" x2="45801" y2="69727"/>
                          <a14:foregroundMark x1="61523" y1="64453" x2="62793" y2="67480"/>
                          <a14:foregroundMark x1="62793" y1="67480" x2="65625" y2="62891"/>
                        </a14:backgroundRemoval>
                      </a14:imgEffect>
                      <a14:imgEffect>
                        <a14:colorTemperature colorTemp="4700"/>
                      </a14:imgEffect>
                    </a14:imgLayer>
                  </a14:imgProps>
                </a:ext>
              </a:extLst>
            </a:blip>
            <a:stretch>
              <a:fillRect/>
            </a:stretch>
          </p:blipFill>
          <p:spPr>
            <a:xfrm>
              <a:off x="13025609" y="2280383"/>
              <a:ext cx="823608" cy="825358"/>
            </a:xfrm>
            <a:prstGeom prst="rect">
              <a:avLst/>
            </a:prstGeom>
          </p:spPr>
        </p:pic>
      </p:grpSp>
      <p:grpSp>
        <p:nvGrpSpPr>
          <p:cNvPr id="4" name="Group 3">
            <a:extLst>
              <a:ext uri="{FF2B5EF4-FFF2-40B4-BE49-F238E27FC236}">
                <a16:creationId xmlns:a16="http://schemas.microsoft.com/office/drawing/2014/main" id="{01722C8D-85E3-2BB8-E35E-CFA4DF86E4A0}"/>
              </a:ext>
            </a:extLst>
          </p:cNvPr>
          <p:cNvGrpSpPr/>
          <p:nvPr/>
        </p:nvGrpSpPr>
        <p:grpSpPr>
          <a:xfrm>
            <a:off x="5296672" y="2229724"/>
            <a:ext cx="3974359" cy="2192908"/>
            <a:chOff x="5296672" y="2229724"/>
            <a:chExt cx="3974359" cy="2192908"/>
          </a:xfrm>
        </p:grpSpPr>
        <p:grpSp>
          <p:nvGrpSpPr>
            <p:cNvPr id="53" name="Group 52">
              <a:extLst>
                <a:ext uri="{FF2B5EF4-FFF2-40B4-BE49-F238E27FC236}">
                  <a16:creationId xmlns:a16="http://schemas.microsoft.com/office/drawing/2014/main" id="{D7EFE3E1-A01A-4389-6BB5-E12D4303CC9B}"/>
                </a:ext>
              </a:extLst>
            </p:cNvPr>
            <p:cNvGrpSpPr/>
            <p:nvPr/>
          </p:nvGrpSpPr>
          <p:grpSpPr>
            <a:xfrm>
              <a:off x="5296672" y="2330911"/>
              <a:ext cx="3974359" cy="2091721"/>
              <a:chOff x="5296672" y="2330911"/>
              <a:chExt cx="3974359" cy="2091721"/>
            </a:xfrm>
          </p:grpSpPr>
          <p:sp>
            <p:nvSpPr>
              <p:cNvPr id="12" name="Text 8"/>
              <p:cNvSpPr/>
              <p:nvPr/>
            </p:nvSpPr>
            <p:spPr>
              <a:xfrm>
                <a:off x="5363519" y="3174862"/>
                <a:ext cx="3907512" cy="1247770"/>
              </a:xfrm>
              <a:prstGeom prst="rect">
                <a:avLst/>
              </a:prstGeom>
              <a:noFill/>
              <a:ln/>
            </p:spPr>
            <p:txBody>
              <a:bodyPr wrap="square" lIns="0" tIns="0" rIns="0" bIns="0" rtlCol="0" anchor="t"/>
              <a:lstStyle/>
              <a:p>
                <a:pPr>
                  <a:lnSpc>
                    <a:spcPts val="2400"/>
                  </a:lnSpc>
                </a:pPr>
                <a:r>
                  <a:rPr lang="en-US" dirty="0">
                    <a:solidFill>
                      <a:srgbClr val="E9D9C3"/>
                    </a:solidFill>
                    <a:latin typeface="Gelasio" pitchFamily="34" charset="0"/>
                    <a:ea typeface="Gelasio" pitchFamily="34" charset="-122"/>
                    <a:cs typeface="Gelasio" pitchFamily="34" charset="-120"/>
                  </a:rPr>
                  <a:t>Pure discount offers show weaker acceptance compared to value-based offers.</a:t>
                </a:r>
              </a:p>
              <a:p>
                <a:pPr>
                  <a:lnSpc>
                    <a:spcPts val="2400"/>
                  </a:lnSpc>
                </a:pPr>
                <a:r>
                  <a:rPr lang="en-US" b="1" dirty="0">
                    <a:solidFill>
                      <a:srgbClr val="E9D9C3"/>
                    </a:solidFill>
                    <a:latin typeface="Gelasio" pitchFamily="34" charset="0"/>
                    <a:ea typeface="Gelasio" pitchFamily="34" charset="-122"/>
                    <a:cs typeface="Gelasio" pitchFamily="34" charset="-120"/>
                  </a:rPr>
                  <a:t>Action: </a:t>
                </a:r>
                <a:r>
                  <a:rPr lang="en-US" dirty="0">
                    <a:solidFill>
                      <a:srgbClr val="E9D9C3"/>
                    </a:solidFill>
                    <a:latin typeface="Gelasio" pitchFamily="34" charset="0"/>
                    <a:ea typeface="Gelasio" pitchFamily="34" charset="-122"/>
                    <a:cs typeface="Gelasio" pitchFamily="34" charset="-120"/>
                  </a:rPr>
                  <a:t>Combine discounts with added  value to improve performance.</a:t>
                </a:r>
                <a:endParaRPr lang="en-US" dirty="0">
                  <a:solidFill>
                    <a:srgbClr val="E9D9C3"/>
                  </a:solidFill>
                </a:endParaRPr>
              </a:p>
            </p:txBody>
          </p:sp>
          <p:pic>
            <p:nvPicPr>
              <p:cNvPr id="21" name="Image 4" descr="preencoded.png"/>
              <p:cNvPicPr>
                <a:picLocks noChangeAspect="1"/>
              </p:cNvPicPr>
              <p:nvPr/>
            </p:nvPicPr>
            <p:blipFill>
              <a:blip r:embed="rId15">
                <a:duotone>
                  <a:prstClr val="black"/>
                  <a:srgbClr val="D9C3A5">
                    <a:tint val="50000"/>
                    <a:satMod val="180000"/>
                  </a:srgbClr>
                </a:duotone>
              </a:blip>
              <a:stretch>
                <a:fillRect/>
              </a:stretch>
            </p:blipFill>
            <p:spPr>
              <a:xfrm>
                <a:off x="5296672" y="2330911"/>
                <a:ext cx="3857265" cy="728136"/>
              </a:xfrm>
              <a:prstGeom prst="rect">
                <a:avLst/>
              </a:prstGeom>
              <a:noFill/>
            </p:spPr>
          </p:pic>
          <p:sp>
            <p:nvSpPr>
              <p:cNvPr id="37" name="Rectangle 36">
                <a:extLst>
                  <a:ext uri="{FF2B5EF4-FFF2-40B4-BE49-F238E27FC236}">
                    <a16:creationId xmlns:a16="http://schemas.microsoft.com/office/drawing/2014/main" id="{778B247E-F028-7819-8744-88BD4E953180}"/>
                  </a:ext>
                </a:extLst>
              </p:cNvPr>
              <p:cNvSpPr/>
              <p:nvPr/>
            </p:nvSpPr>
            <p:spPr>
              <a:xfrm>
                <a:off x="6814757" y="2543063"/>
                <a:ext cx="669073" cy="404865"/>
              </a:xfrm>
              <a:prstGeom prst="rect">
                <a:avLst/>
              </a:prstGeom>
              <a:solidFill>
                <a:srgbClr val="DFD0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7"/>
              <p:cNvSpPr/>
              <p:nvPr/>
            </p:nvSpPr>
            <p:spPr>
              <a:xfrm>
                <a:off x="5444124" y="2379289"/>
                <a:ext cx="2793857" cy="656265"/>
              </a:xfrm>
              <a:prstGeom prst="rect">
                <a:avLst/>
              </a:prstGeom>
              <a:noFill/>
              <a:ln/>
            </p:spPr>
            <p:txBody>
              <a:bodyPr wrap="none" lIns="0" tIns="0" rIns="0" bIns="0" rtlCol="0" anchor="t"/>
              <a:lstStyle/>
              <a:p>
                <a:pPr algn="ctr">
                  <a:lnSpc>
                    <a:spcPts val="2350"/>
                  </a:lnSpc>
                </a:pPr>
                <a:r>
                  <a:rPr lang="en-US" dirty="0">
                    <a:solidFill>
                      <a:srgbClr val="472519"/>
                    </a:solidFill>
                    <a:latin typeface="Gelasio Semi Bold" pitchFamily="34" charset="0"/>
                    <a:ea typeface="Gelasio Semi Bold" pitchFamily="34" charset="-122"/>
                    <a:cs typeface="Gelasio Semi Bold" pitchFamily="34" charset="-120"/>
                  </a:rPr>
                  <a:t>Discount Offers Show</a:t>
                </a:r>
              </a:p>
              <a:p>
                <a:pPr algn="ctr">
                  <a:lnSpc>
                    <a:spcPts val="2350"/>
                  </a:lnSpc>
                </a:pPr>
                <a:r>
                  <a:rPr lang="en-US" dirty="0">
                    <a:solidFill>
                      <a:srgbClr val="472519"/>
                    </a:solidFill>
                    <a:latin typeface="Gelasio Semi Bold" pitchFamily="34" charset="0"/>
                    <a:ea typeface="Gelasio Semi Bold" pitchFamily="34" charset="-122"/>
                    <a:cs typeface="Gelasio Semi Bold" pitchFamily="34" charset="-120"/>
                  </a:rPr>
                  <a:t>Low Response</a:t>
                </a:r>
                <a:endParaRPr lang="en-US" dirty="0">
                  <a:solidFill>
                    <a:srgbClr val="472519"/>
                  </a:solidFill>
                </a:endParaRPr>
              </a:p>
            </p:txBody>
          </p:sp>
        </p:grpSp>
        <p:pic>
          <p:nvPicPr>
            <p:cNvPr id="69" name="Picture 68" descr="A brown tag with white text&#10;&#10;AI-generated content may be incorrect.">
              <a:extLst>
                <a:ext uri="{FF2B5EF4-FFF2-40B4-BE49-F238E27FC236}">
                  <a16:creationId xmlns:a16="http://schemas.microsoft.com/office/drawing/2014/main" id="{374E7B69-B0CF-CD18-324E-F5312AF3CD1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977" b="95703" l="9961" r="89844">
                          <a14:foregroundMark x1="78516" y1="1074" x2="78516" y2="1074"/>
                          <a14:foregroundMark x1="44238" y1="91211" x2="44238" y2="91211"/>
                          <a14:foregroundMark x1="40527" y1="94531" x2="46361" y2="95531"/>
                          <a14:backgroundMark x1="28613" y1="96191" x2="28613" y2="96191"/>
                          <a14:backgroundMark x1="51855" y1="95215" x2="51855" y2="95215"/>
                          <a14:backgroundMark x1="48730" y1="95703" x2="48730" y2="95703"/>
                          <a14:backgroundMark x1="41406" y1="96973" x2="41406" y2="96973"/>
                          <a14:backgroundMark x1="76270" y1="20215" x2="76660" y2="20410"/>
                          <a14:backgroundMark x1="76563" y1="20410" x2="74219" y2="19238"/>
                          <a14:backgroundMark x1="73926" y1="20117" x2="72656" y2="26953"/>
                          <a14:backgroundMark x1="48730" y1="94336" x2="48730" y2="94336"/>
                          <a14:backgroundMark x1="47754" y1="94824" x2="47754" y2="94824"/>
                          <a14:backgroundMark x1="47754" y1="95215" x2="47754" y2="95215"/>
                          <a14:backgroundMark x1="49023" y1="96777" x2="48828" y2="94043"/>
                          <a14:backgroundMark x1="48828" y1="94043" x2="48828" y2="94043"/>
                          <a14:backgroundMark x1="48828" y1="94043" x2="46973" y2="95996"/>
                        </a14:backgroundRemoval>
                      </a14:imgEffect>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8237981" y="2229724"/>
              <a:ext cx="854469" cy="78331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F241B06-7B7D-324C-E6CA-102C1B419149}"/>
              </a:ext>
            </a:extLst>
          </p:cNvPr>
          <p:cNvGrpSpPr/>
          <p:nvPr/>
        </p:nvGrpSpPr>
        <p:grpSpPr>
          <a:xfrm>
            <a:off x="0" y="-618054"/>
            <a:ext cx="14630400" cy="8847654"/>
            <a:chOff x="0" y="-618054"/>
            <a:chExt cx="14630400" cy="8847654"/>
          </a:xfrm>
        </p:grpSpPr>
        <p:sp>
          <p:nvSpPr>
            <p:cNvPr id="8" name="Rectangle 7">
              <a:extLst>
                <a:ext uri="{FF2B5EF4-FFF2-40B4-BE49-F238E27FC236}">
                  <a16:creationId xmlns:a16="http://schemas.microsoft.com/office/drawing/2014/main" id="{5E8E889A-FA4E-D411-3C11-82DF27BAAC6E}"/>
                </a:ext>
              </a:extLst>
            </p:cNvPr>
            <p:cNvSpPr/>
            <p:nvPr/>
          </p:nvSpPr>
          <p:spPr>
            <a:xfrm>
              <a:off x="12542520" y="7345680"/>
              <a:ext cx="2087880" cy="762000"/>
            </a:xfrm>
            <a:prstGeom prst="rect">
              <a:avLst/>
            </a:prstGeom>
            <a:solidFill>
              <a:srgbClr val="F9F6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9E7BF71-4696-D7CD-36A1-C05C3178C686}"/>
                </a:ext>
              </a:extLst>
            </p:cNvPr>
            <p:cNvSpPr/>
            <p:nvPr/>
          </p:nvSpPr>
          <p:spPr>
            <a:xfrm>
              <a:off x="0" y="0"/>
              <a:ext cx="14630400" cy="8229600"/>
            </a:xfrm>
            <a:prstGeom prst="rect">
              <a:avLst/>
            </a:prstGeom>
            <a:solidFill>
              <a:srgbClr val="291C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3" name="Image 0" descr="preencoded.png">
              <a:extLst>
                <a:ext uri="{FF2B5EF4-FFF2-40B4-BE49-F238E27FC236}">
                  <a16:creationId xmlns:a16="http://schemas.microsoft.com/office/drawing/2014/main" id="{3293F89C-3F2E-009E-831B-CD7401F9CE25}"/>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10000" b="90000" l="10000" r="90000"/>
                      </a14:imgEffect>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1646992" y="-618054"/>
              <a:ext cx="4205168" cy="4205168"/>
            </a:xfrm>
            <a:prstGeom prst="rect">
              <a:avLst/>
            </a:prstGeom>
            <a:ln>
              <a:noFill/>
            </a:ln>
          </p:spPr>
        </p:pic>
        <p:sp>
          <p:nvSpPr>
            <p:cNvPr id="5" name="TextBox 4">
              <a:extLst>
                <a:ext uri="{FF2B5EF4-FFF2-40B4-BE49-F238E27FC236}">
                  <a16:creationId xmlns:a16="http://schemas.microsoft.com/office/drawing/2014/main" id="{E8EBC70F-B642-81E6-E389-65E564D407C3}"/>
                </a:ext>
              </a:extLst>
            </p:cNvPr>
            <p:cNvSpPr txBox="1"/>
            <p:nvPr/>
          </p:nvSpPr>
          <p:spPr>
            <a:xfrm>
              <a:off x="4998720" y="1266259"/>
              <a:ext cx="4632960" cy="1015663"/>
            </a:xfrm>
            <a:prstGeom prst="rect">
              <a:avLst/>
            </a:prstGeom>
            <a:noFill/>
          </p:spPr>
          <p:txBody>
            <a:bodyPr wrap="square" rtlCol="0">
              <a:spAutoFit/>
            </a:bodyPr>
            <a:lstStyle/>
            <a:p>
              <a:r>
                <a:rPr lang="en-US" sz="6000" b="1" dirty="0">
                  <a:solidFill>
                    <a:srgbClr val="E9D9C3"/>
                  </a:solidFill>
                  <a:latin typeface="Gelasio Semi Bold" pitchFamily="34" charset="0"/>
                  <a:ea typeface="Gelasio Semi Bold" pitchFamily="34" charset="-122"/>
                  <a:cs typeface="Gelasio Semi Bold" pitchFamily="34" charset="-120"/>
                </a:rPr>
                <a:t> Conclusion</a:t>
              </a:r>
              <a:endParaRPr lang="en-IN" sz="6000" b="1" dirty="0"/>
            </a:p>
          </p:txBody>
        </p:sp>
        <p:sp>
          <p:nvSpPr>
            <p:cNvPr id="6" name="TextBox 5">
              <a:extLst>
                <a:ext uri="{FF2B5EF4-FFF2-40B4-BE49-F238E27FC236}">
                  <a16:creationId xmlns:a16="http://schemas.microsoft.com/office/drawing/2014/main" id="{9CDA55CB-D457-A4E9-4741-4524650AB7DE}"/>
                </a:ext>
              </a:extLst>
            </p:cNvPr>
            <p:cNvSpPr txBox="1"/>
            <p:nvPr/>
          </p:nvSpPr>
          <p:spPr>
            <a:xfrm>
              <a:off x="4328160" y="3840480"/>
              <a:ext cx="7726680" cy="3505200"/>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8B775841-4D8B-7D4E-8418-7F2CDA108062}"/>
                </a:ext>
              </a:extLst>
            </p:cNvPr>
            <p:cNvSpPr txBox="1"/>
            <p:nvPr/>
          </p:nvSpPr>
          <p:spPr>
            <a:xfrm>
              <a:off x="3451860" y="3422212"/>
              <a:ext cx="7726680" cy="2862322"/>
            </a:xfrm>
            <a:prstGeom prst="rect">
              <a:avLst/>
            </a:prstGeom>
            <a:noFill/>
          </p:spPr>
          <p:txBody>
            <a:bodyPr wrap="square" rtlCol="0">
              <a:spAutoFit/>
            </a:bodyPr>
            <a:lstStyle/>
            <a:p>
              <a:pPr algn="ctr"/>
              <a:r>
                <a:rPr lang="en-US" sz="2000" dirty="0">
                  <a:solidFill>
                    <a:srgbClr val="E9D9C3"/>
                  </a:solidFill>
                  <a:latin typeface="Gelasio" pitchFamily="34" charset="0"/>
                  <a:ea typeface="Gelasio" pitchFamily="34" charset="-122"/>
                  <a:cs typeface="Gelasio" pitchFamily="34" charset="-120"/>
                </a:rPr>
                <a:t>This study shows that strategic offer design and targeted delivery strongly influence customer retention. Clear patterns emerge across offer types, channels, and customer behaviors, with BOGO and value-based offers driving the highest </a:t>
              </a:r>
              <a:r>
                <a:rPr lang="en-US" sz="2000" dirty="0" err="1">
                  <a:solidFill>
                    <a:srgbClr val="E9D9C3"/>
                  </a:solidFill>
                  <a:latin typeface="Gelasio" pitchFamily="34" charset="0"/>
                  <a:ea typeface="Gelasio" pitchFamily="34" charset="-122"/>
                  <a:cs typeface="Gelasio" pitchFamily="34" charset="-120"/>
                </a:rPr>
                <a:t>response.Implementing</a:t>
              </a:r>
              <a:r>
                <a:rPr lang="en-US" sz="2000" dirty="0">
                  <a:solidFill>
                    <a:srgbClr val="E9D9C3"/>
                  </a:solidFill>
                  <a:latin typeface="Gelasio" pitchFamily="34" charset="0"/>
                  <a:ea typeface="Gelasio" pitchFamily="34" charset="-122"/>
                  <a:cs typeface="Gelasio" pitchFamily="34" charset="-120"/>
                </a:rPr>
                <a:t> personalized, mobile-optimized campaigns based on these insights can significantly increase retention and customer lifetime value. The findings also provide a data-driven framework for continuously refining retention strategies to ensure stronger loyalty and measurable business impact.</a:t>
              </a:r>
              <a:endParaRPr lang="en-IN" sz="2000" dirty="0"/>
            </a:p>
          </p:txBody>
        </p:sp>
      </p:grpSp>
    </p:spTree>
    <p:extLst>
      <p:ext uri="{BB962C8B-B14F-4D97-AF65-F5344CB8AC3E}">
        <p14:creationId xmlns:p14="http://schemas.microsoft.com/office/powerpoint/2010/main" val="18395482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10">
    <p:bg>
      <p:bgPr>
        <a:solidFill>
          <a:srgbClr val="472519">
            <a:alpha val="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F62EA-88A7-65FC-856B-FDBD80F2C278}"/>
              </a:ext>
            </a:extLst>
          </p:cNvPr>
          <p:cNvSpPr/>
          <p:nvPr/>
        </p:nvSpPr>
        <p:spPr>
          <a:xfrm>
            <a:off x="0" y="0"/>
            <a:ext cx="14630401" cy="8229600"/>
          </a:xfrm>
          <a:prstGeom prst="rect">
            <a:avLst/>
          </a:prstGeom>
          <a:solidFill>
            <a:srgbClr val="291C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 0"/>
          <p:cNvSpPr/>
          <p:nvPr/>
        </p:nvSpPr>
        <p:spPr>
          <a:xfrm>
            <a:off x="4438186" y="4015670"/>
            <a:ext cx="7674600" cy="1417677"/>
          </a:xfrm>
          <a:prstGeom prst="rect">
            <a:avLst/>
          </a:prstGeom>
          <a:noFill/>
          <a:ln/>
        </p:spPr>
        <p:txBody>
          <a:bodyPr wrap="none" lIns="0" tIns="0" rIns="0" bIns="0" rtlCol="0" anchor="t"/>
          <a:lstStyle/>
          <a:p>
            <a:pPr marL="0" indent="0" algn="l">
              <a:lnSpc>
                <a:spcPts val="11150"/>
              </a:lnSpc>
              <a:buNone/>
            </a:pPr>
            <a:r>
              <a:rPr lang="en-US" sz="8900" dirty="0">
                <a:solidFill>
                  <a:srgbClr val="FEF5E3"/>
                </a:solidFill>
                <a:latin typeface="Gelasio Semi Bold" pitchFamily="34" charset="0"/>
                <a:ea typeface="Gelasio Semi Bold" pitchFamily="34" charset="-122"/>
                <a:cs typeface="Gelasio Semi Bold" pitchFamily="34" charset="-120"/>
              </a:rPr>
              <a:t>Thank You</a:t>
            </a:r>
            <a:endParaRPr lang="en-US" sz="8900" dirty="0">
              <a:solidFill>
                <a:srgbClr val="FEF5E3"/>
              </a:solidFill>
            </a:endParaRPr>
          </a:p>
        </p:txBody>
      </p:sp>
      <p:sp>
        <p:nvSpPr>
          <p:cNvPr id="4" name="Text 1"/>
          <p:cNvSpPr/>
          <p:nvPr/>
        </p:nvSpPr>
        <p:spPr>
          <a:xfrm>
            <a:off x="7512660" y="5316140"/>
            <a:ext cx="3069847" cy="798808"/>
          </a:xfrm>
          <a:prstGeom prst="rect">
            <a:avLst/>
          </a:prstGeom>
          <a:noFill/>
          <a:ln/>
        </p:spPr>
        <p:txBody>
          <a:bodyPr wrap="none" lIns="0" tIns="0" rIns="0" bIns="0" rtlCol="0" anchor="t"/>
          <a:lstStyle/>
          <a:p>
            <a:pPr marL="0" indent="0" algn="ctr">
              <a:lnSpc>
                <a:spcPts val="3300"/>
              </a:lnSpc>
              <a:buNone/>
            </a:pPr>
            <a:r>
              <a:rPr lang="en-US" sz="2650" dirty="0">
                <a:solidFill>
                  <a:srgbClr val="A59575"/>
                </a:solidFill>
                <a:latin typeface="Gelasio Semi Bold" pitchFamily="34" charset="0"/>
                <a:ea typeface="Gelasio Semi Bold" pitchFamily="34" charset="-122"/>
                <a:cs typeface="Gelasio Semi Bold" pitchFamily="34" charset="-120"/>
              </a:rPr>
              <a:t>          </a:t>
            </a:r>
            <a:r>
              <a:rPr lang="en-US" sz="2650" dirty="0">
                <a:solidFill>
                  <a:srgbClr val="DFD0BE"/>
                </a:solidFill>
                <a:latin typeface="Gelasio Semi Bold" pitchFamily="34" charset="0"/>
                <a:ea typeface="Gelasio Semi Bold" pitchFamily="34" charset="-122"/>
                <a:cs typeface="Gelasio Semi Bold" pitchFamily="34" charset="-120"/>
              </a:rPr>
              <a:t>Presented by</a:t>
            </a:r>
          </a:p>
          <a:p>
            <a:pPr marL="0" indent="0" algn="ctr">
              <a:lnSpc>
                <a:spcPts val="3300"/>
              </a:lnSpc>
              <a:buNone/>
            </a:pPr>
            <a:r>
              <a:rPr lang="en-US" sz="2650" dirty="0">
                <a:solidFill>
                  <a:srgbClr val="DFD0BE"/>
                </a:solidFill>
                <a:latin typeface="Gelasio Semi Bold" pitchFamily="34" charset="0"/>
                <a:ea typeface="Gelasio Semi Bold" pitchFamily="34" charset="-122"/>
                <a:cs typeface="Gelasio Semi Bold" pitchFamily="34" charset="-120"/>
              </a:rPr>
              <a:t>         </a:t>
            </a:r>
            <a:r>
              <a:rPr lang="en-US" sz="2650" b="1" dirty="0">
                <a:solidFill>
                  <a:srgbClr val="DFD0BE"/>
                </a:solidFill>
                <a:latin typeface="Gelasio Semi Bold" pitchFamily="34" charset="0"/>
                <a:ea typeface="Gelasio Semi Bold" pitchFamily="34" charset="-122"/>
                <a:cs typeface="Gelasio Semi Bold" pitchFamily="34" charset="-120"/>
              </a:rPr>
              <a:t>Hiba</a:t>
            </a:r>
            <a:endParaRPr lang="en-US" sz="2650" b="1" dirty="0">
              <a:solidFill>
                <a:srgbClr val="DFD0BE"/>
              </a:solidFill>
            </a:endParaRPr>
          </a:p>
        </p:txBody>
      </p:sp>
      <p:pic>
        <p:nvPicPr>
          <p:cNvPr id="10" name="Picture 9" descr="A handshake with white background&#10;&#10;AI-generated content may be incorrect.">
            <a:extLst>
              <a:ext uri="{FF2B5EF4-FFF2-40B4-BE49-F238E27FC236}">
                <a16:creationId xmlns:a16="http://schemas.microsoft.com/office/drawing/2014/main" id="{D2F66F8A-C800-94E2-51F0-57D527D884A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0357" y1="42708" x2="28683" y2="47830"/>
                        <a14:foregroundMark x1="72433" y1="42535" x2="75000" y2="48351"/>
                      </a14:backgroundRemoval>
                    </a14:imgEffect>
                  </a14:imgLayer>
                </a14:imgProps>
              </a:ext>
            </a:extLst>
          </a:blip>
          <a:stretch>
            <a:fillRect/>
          </a:stretch>
        </p:blipFill>
        <p:spPr>
          <a:xfrm>
            <a:off x="2789787" y="-1606066"/>
            <a:ext cx="8655908" cy="7516211"/>
          </a:xfrm>
          <a:prstGeom prst="rect">
            <a:avLst/>
          </a:prstGeom>
        </p:spPr>
      </p:pic>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453</TotalTime>
  <Words>639</Words>
  <Application>Microsoft Office PowerPoint</Application>
  <PresentationFormat>Custom</PresentationFormat>
  <Paragraphs>70</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Gelasio Light</vt:lpstr>
      <vt:lpstr>Arial</vt:lpstr>
      <vt:lpstr>Gelasio</vt:lpstr>
      <vt:lpstr>Gelasio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Hiba Rashid</dc:creator>
  <cp:lastModifiedBy>918714140664</cp:lastModifiedBy>
  <cp:revision>6</cp:revision>
  <dcterms:created xsi:type="dcterms:W3CDTF">2025-12-06T14:44:25Z</dcterms:created>
  <dcterms:modified xsi:type="dcterms:W3CDTF">2026-01-13T10:53:31Z</dcterms:modified>
</cp:coreProperties>
</file>